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7" r:id="rId1"/>
  </p:sldMasterIdLst>
  <p:sldIdLst>
    <p:sldId id="256" r:id="rId2"/>
    <p:sldId id="257" r:id="rId3"/>
    <p:sldId id="258" r:id="rId4"/>
    <p:sldId id="259" r:id="rId5"/>
    <p:sldId id="260" r:id="rId6"/>
    <p:sldId id="261" r:id="rId7"/>
    <p:sldId id="281" r:id="rId8"/>
    <p:sldId id="282"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980"/>
    <p:restoredTop sz="96126"/>
  </p:normalViewPr>
  <p:slideViewPr>
    <p:cSldViewPr snapToGrid="0">
      <p:cViewPr varScale="1">
        <p:scale>
          <a:sx n="105" d="100"/>
          <a:sy n="105" d="100"/>
        </p:scale>
        <p:origin x="21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7422F-F415-4ABB-A44E-9FAF49AA413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AEAFB6A-BA28-474A-9C95-66D9FF7CA49A}">
      <dgm:prSet custT="1"/>
      <dgm:spPr/>
      <dgm:t>
        <a:bodyPr/>
        <a:lstStyle/>
        <a:p>
          <a:pPr>
            <a:lnSpc>
              <a:spcPct val="100000"/>
            </a:lnSpc>
          </a:pPr>
          <a:r>
            <a:rPr lang="en-US" sz="2800" b="1" dirty="0">
              <a:latin typeface="+mj-lt"/>
            </a:rPr>
            <a:t>API Calls </a:t>
          </a:r>
          <a:endParaRPr lang="en-US" sz="2800" dirty="0">
            <a:latin typeface="+mj-lt"/>
          </a:endParaRPr>
        </a:p>
      </dgm:t>
    </dgm:pt>
    <dgm:pt modelId="{3A8DC7F6-F943-4E4C-899B-AE97A0E12107}" type="parTrans" cxnId="{65860876-2F10-45E9-8A1C-501221113C41}">
      <dgm:prSet/>
      <dgm:spPr/>
      <dgm:t>
        <a:bodyPr/>
        <a:lstStyle/>
        <a:p>
          <a:endParaRPr lang="en-US"/>
        </a:p>
      </dgm:t>
    </dgm:pt>
    <dgm:pt modelId="{151F0AC6-889D-4D3D-A01B-F3DEDF6C462F}" type="sibTrans" cxnId="{65860876-2F10-45E9-8A1C-501221113C41}">
      <dgm:prSet/>
      <dgm:spPr/>
      <dgm:t>
        <a:bodyPr/>
        <a:lstStyle/>
        <a:p>
          <a:endParaRPr lang="en-US"/>
        </a:p>
      </dgm:t>
    </dgm:pt>
    <dgm:pt modelId="{D82EEBEC-802F-41EE-9DE8-819CF6FCD76A}">
      <dgm:prSet custT="1"/>
      <dgm:spPr/>
      <dgm:t>
        <a:bodyPr/>
        <a:lstStyle/>
        <a:p>
          <a:pPr>
            <a:lnSpc>
              <a:spcPct val="100000"/>
            </a:lnSpc>
          </a:pPr>
          <a:r>
            <a:rPr lang="en-US" sz="2000" b="1" dirty="0">
              <a:latin typeface="+mj-lt"/>
            </a:rPr>
            <a:t>Register, Login, </a:t>
          </a:r>
          <a:r>
            <a:rPr lang="en-US" sz="2000" b="1" dirty="0" err="1">
              <a:latin typeface="+mj-lt"/>
            </a:rPr>
            <a:t>GetProfile</a:t>
          </a:r>
          <a:r>
            <a:rPr lang="en-US" sz="2000" b="1" dirty="0">
              <a:latin typeface="+mj-lt"/>
            </a:rPr>
            <a:t>, Edit, Delete</a:t>
          </a:r>
          <a:endParaRPr lang="en-US" sz="2000" dirty="0">
            <a:latin typeface="+mj-lt"/>
          </a:endParaRPr>
        </a:p>
      </dgm:t>
    </dgm:pt>
    <dgm:pt modelId="{1873A82B-8839-404B-BAF5-FB8EFF4298C6}" type="parTrans" cxnId="{D8D090CA-A18D-4F9B-B29F-371E918B9FF1}">
      <dgm:prSet/>
      <dgm:spPr/>
      <dgm:t>
        <a:bodyPr/>
        <a:lstStyle/>
        <a:p>
          <a:endParaRPr lang="en-US"/>
        </a:p>
      </dgm:t>
    </dgm:pt>
    <dgm:pt modelId="{A9E702C6-6877-43B5-8A50-C3EB9B942389}" type="sibTrans" cxnId="{D8D090CA-A18D-4F9B-B29F-371E918B9FF1}">
      <dgm:prSet/>
      <dgm:spPr/>
      <dgm:t>
        <a:bodyPr/>
        <a:lstStyle/>
        <a:p>
          <a:endParaRPr lang="en-US"/>
        </a:p>
      </dgm:t>
    </dgm:pt>
    <dgm:pt modelId="{BFA851CE-7247-47CE-9634-497F3DD8816D}" type="pres">
      <dgm:prSet presAssocID="{8F87422F-F415-4ABB-A44E-9FAF49AA4131}" presName="root" presStyleCnt="0">
        <dgm:presLayoutVars>
          <dgm:dir/>
          <dgm:resizeHandles val="exact"/>
        </dgm:presLayoutVars>
      </dgm:prSet>
      <dgm:spPr/>
    </dgm:pt>
    <dgm:pt modelId="{577F30A1-E03D-428F-87CF-1C405670864D}" type="pres">
      <dgm:prSet presAssocID="{6AEAFB6A-BA28-474A-9C95-66D9FF7CA49A}" presName="compNode" presStyleCnt="0"/>
      <dgm:spPr/>
    </dgm:pt>
    <dgm:pt modelId="{86A07A2B-0E82-4C98-BDE7-B4FC21C1BB22}" type="pres">
      <dgm:prSet presAssocID="{6AEAFB6A-BA28-474A-9C95-66D9FF7CA49A}" presName="iconRect" presStyleLbl="node1" presStyleIdx="0" presStyleCnt="2" custLinFactNeighborX="4263" custLinFactNeighborY="1783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l center"/>
        </a:ext>
      </dgm:extLst>
    </dgm:pt>
    <dgm:pt modelId="{256BD387-684A-4DD9-AF7C-CDF5B663E706}" type="pres">
      <dgm:prSet presAssocID="{6AEAFB6A-BA28-474A-9C95-66D9FF7CA49A}" presName="spaceRect" presStyleCnt="0"/>
      <dgm:spPr/>
    </dgm:pt>
    <dgm:pt modelId="{AF8B470C-357B-4B10-B462-C94549BB8569}" type="pres">
      <dgm:prSet presAssocID="{6AEAFB6A-BA28-474A-9C95-66D9FF7CA49A}" presName="textRect" presStyleLbl="revTx" presStyleIdx="0" presStyleCnt="2">
        <dgm:presLayoutVars>
          <dgm:chMax val="1"/>
          <dgm:chPref val="1"/>
        </dgm:presLayoutVars>
      </dgm:prSet>
      <dgm:spPr/>
    </dgm:pt>
    <dgm:pt modelId="{F9839C82-264E-4472-AC96-248148AB8AB6}" type="pres">
      <dgm:prSet presAssocID="{151F0AC6-889D-4D3D-A01B-F3DEDF6C462F}" presName="sibTrans" presStyleCnt="0"/>
      <dgm:spPr/>
    </dgm:pt>
    <dgm:pt modelId="{A823A3E4-5774-4F70-ADC0-A82D5B28C9B1}" type="pres">
      <dgm:prSet presAssocID="{D82EEBEC-802F-41EE-9DE8-819CF6FCD76A}" presName="compNode" presStyleCnt="0"/>
      <dgm:spPr/>
    </dgm:pt>
    <dgm:pt modelId="{DACD0AF3-9A51-4540-93B8-A0E24C937D5C}" type="pres">
      <dgm:prSet presAssocID="{D82EEBEC-802F-41EE-9DE8-819CF6FCD7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xclamation Mark"/>
        </a:ext>
      </dgm:extLst>
    </dgm:pt>
    <dgm:pt modelId="{C456618B-A4A2-43BD-A4B1-5BAEB1F77FED}" type="pres">
      <dgm:prSet presAssocID="{D82EEBEC-802F-41EE-9DE8-819CF6FCD76A}" presName="spaceRect" presStyleCnt="0"/>
      <dgm:spPr/>
    </dgm:pt>
    <dgm:pt modelId="{832B8D42-3822-4FD7-8CC7-9EF0114504E6}" type="pres">
      <dgm:prSet presAssocID="{D82EEBEC-802F-41EE-9DE8-819CF6FCD76A}" presName="textRect" presStyleLbl="revTx" presStyleIdx="1" presStyleCnt="2">
        <dgm:presLayoutVars>
          <dgm:chMax val="1"/>
          <dgm:chPref val="1"/>
        </dgm:presLayoutVars>
      </dgm:prSet>
      <dgm:spPr/>
    </dgm:pt>
  </dgm:ptLst>
  <dgm:cxnLst>
    <dgm:cxn modelId="{65860876-2F10-45E9-8A1C-501221113C41}" srcId="{8F87422F-F415-4ABB-A44E-9FAF49AA4131}" destId="{6AEAFB6A-BA28-474A-9C95-66D9FF7CA49A}" srcOrd="0" destOrd="0" parTransId="{3A8DC7F6-F943-4E4C-899B-AE97A0E12107}" sibTransId="{151F0AC6-889D-4D3D-A01B-F3DEDF6C462F}"/>
    <dgm:cxn modelId="{B2199980-62F5-4898-95B0-C52FC164E122}" type="presOf" srcId="{6AEAFB6A-BA28-474A-9C95-66D9FF7CA49A}" destId="{AF8B470C-357B-4B10-B462-C94549BB8569}" srcOrd="0" destOrd="0" presId="urn:microsoft.com/office/officeart/2018/2/layout/IconLabelList"/>
    <dgm:cxn modelId="{D8D090CA-A18D-4F9B-B29F-371E918B9FF1}" srcId="{8F87422F-F415-4ABB-A44E-9FAF49AA4131}" destId="{D82EEBEC-802F-41EE-9DE8-819CF6FCD76A}" srcOrd="1" destOrd="0" parTransId="{1873A82B-8839-404B-BAF5-FB8EFF4298C6}" sibTransId="{A9E702C6-6877-43B5-8A50-C3EB9B942389}"/>
    <dgm:cxn modelId="{4744EED9-A7DE-460C-9FFB-D0316BDE1E9C}" type="presOf" srcId="{D82EEBEC-802F-41EE-9DE8-819CF6FCD76A}" destId="{832B8D42-3822-4FD7-8CC7-9EF0114504E6}" srcOrd="0" destOrd="0" presId="urn:microsoft.com/office/officeart/2018/2/layout/IconLabelList"/>
    <dgm:cxn modelId="{098D20DA-C897-482F-BCF4-5DBC972F2D5F}" type="presOf" srcId="{8F87422F-F415-4ABB-A44E-9FAF49AA4131}" destId="{BFA851CE-7247-47CE-9634-497F3DD8816D}" srcOrd="0" destOrd="0" presId="urn:microsoft.com/office/officeart/2018/2/layout/IconLabelList"/>
    <dgm:cxn modelId="{8C07217F-6809-4D15-8EC1-EAF09DD9DDCE}" type="presParOf" srcId="{BFA851CE-7247-47CE-9634-497F3DD8816D}" destId="{577F30A1-E03D-428F-87CF-1C405670864D}" srcOrd="0" destOrd="0" presId="urn:microsoft.com/office/officeart/2018/2/layout/IconLabelList"/>
    <dgm:cxn modelId="{D39297C9-A081-4C77-AFAE-DB274F499E7A}" type="presParOf" srcId="{577F30A1-E03D-428F-87CF-1C405670864D}" destId="{86A07A2B-0E82-4C98-BDE7-B4FC21C1BB22}" srcOrd="0" destOrd="0" presId="urn:microsoft.com/office/officeart/2018/2/layout/IconLabelList"/>
    <dgm:cxn modelId="{7704114C-1964-42D1-88B6-03455FEEDA78}" type="presParOf" srcId="{577F30A1-E03D-428F-87CF-1C405670864D}" destId="{256BD387-684A-4DD9-AF7C-CDF5B663E706}" srcOrd="1" destOrd="0" presId="urn:microsoft.com/office/officeart/2018/2/layout/IconLabelList"/>
    <dgm:cxn modelId="{D0458EB7-CAA0-414C-A554-6DEDAC09CCDB}" type="presParOf" srcId="{577F30A1-E03D-428F-87CF-1C405670864D}" destId="{AF8B470C-357B-4B10-B462-C94549BB8569}" srcOrd="2" destOrd="0" presId="urn:microsoft.com/office/officeart/2018/2/layout/IconLabelList"/>
    <dgm:cxn modelId="{34C0F81B-3D5E-48C6-A609-B0563D5D479C}" type="presParOf" srcId="{BFA851CE-7247-47CE-9634-497F3DD8816D}" destId="{F9839C82-264E-4472-AC96-248148AB8AB6}" srcOrd="1" destOrd="0" presId="urn:microsoft.com/office/officeart/2018/2/layout/IconLabelList"/>
    <dgm:cxn modelId="{36732108-594A-4E46-AECB-53465FC8C807}" type="presParOf" srcId="{BFA851CE-7247-47CE-9634-497F3DD8816D}" destId="{A823A3E4-5774-4F70-ADC0-A82D5B28C9B1}" srcOrd="2" destOrd="0" presId="urn:microsoft.com/office/officeart/2018/2/layout/IconLabelList"/>
    <dgm:cxn modelId="{BDC44EAD-7EE6-4E81-BE2B-47B4E6825F08}" type="presParOf" srcId="{A823A3E4-5774-4F70-ADC0-A82D5B28C9B1}" destId="{DACD0AF3-9A51-4540-93B8-A0E24C937D5C}" srcOrd="0" destOrd="0" presId="urn:microsoft.com/office/officeart/2018/2/layout/IconLabelList"/>
    <dgm:cxn modelId="{B94B8BFE-CAE8-428E-9306-6EF521531F7B}" type="presParOf" srcId="{A823A3E4-5774-4F70-ADC0-A82D5B28C9B1}" destId="{C456618B-A4A2-43BD-A4B1-5BAEB1F77FED}" srcOrd="1" destOrd="0" presId="urn:microsoft.com/office/officeart/2018/2/layout/IconLabelList"/>
    <dgm:cxn modelId="{4F451283-A1E3-4F53-A2F2-C898BB462E80}" type="presParOf" srcId="{A823A3E4-5774-4F70-ADC0-A82D5B28C9B1}" destId="{832B8D42-3822-4FD7-8CC7-9EF0114504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07A2B-0E82-4C98-BDE7-B4FC21C1BB22}">
      <dsp:nvSpPr>
        <dsp:cNvPr id="0" name=""/>
        <dsp:cNvSpPr/>
      </dsp:nvSpPr>
      <dsp:spPr>
        <a:xfrm>
          <a:off x="2488171" y="383287"/>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B470C-357B-4B10-B462-C94549BB8569}">
      <dsp:nvSpPr>
        <dsp:cNvPr id="0" name=""/>
        <dsp:cNvSpPr/>
      </dsp:nvSpPr>
      <dsp:spPr>
        <a:xfrm>
          <a:off x="1541636" y="1955565"/>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1" kern="1200" dirty="0">
              <a:latin typeface="+mj-lt"/>
            </a:rPr>
            <a:t>API Calls </a:t>
          </a:r>
          <a:endParaRPr lang="en-US" sz="2800" kern="1200" dirty="0">
            <a:latin typeface="+mj-lt"/>
          </a:endParaRPr>
        </a:p>
      </dsp:txBody>
      <dsp:txXfrm>
        <a:off x="1541636" y="1955565"/>
        <a:ext cx="3217500" cy="720000"/>
      </dsp:txXfrm>
    </dsp:sp>
    <dsp:sp modelId="{DACD0AF3-9A51-4540-93B8-A0E24C937D5C}">
      <dsp:nvSpPr>
        <dsp:cNvPr id="0" name=""/>
        <dsp:cNvSpPr/>
      </dsp:nvSpPr>
      <dsp:spPr>
        <a:xfrm>
          <a:off x="2426449" y="3479940"/>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B8D42-3822-4FD7-8CC7-9EF0114504E6}">
      <dsp:nvSpPr>
        <dsp:cNvPr id="0" name=""/>
        <dsp:cNvSpPr/>
      </dsp:nvSpPr>
      <dsp:spPr>
        <a:xfrm>
          <a:off x="1541636" y="5310490"/>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mj-lt"/>
            </a:rPr>
            <a:t>Register, Login, </a:t>
          </a:r>
          <a:r>
            <a:rPr lang="en-US" sz="2000" b="1" kern="1200" dirty="0" err="1">
              <a:latin typeface="+mj-lt"/>
            </a:rPr>
            <a:t>GetProfile</a:t>
          </a:r>
          <a:r>
            <a:rPr lang="en-US" sz="2000" b="1" kern="1200" dirty="0">
              <a:latin typeface="+mj-lt"/>
            </a:rPr>
            <a:t>, Edit, Delete</a:t>
          </a:r>
          <a:endParaRPr lang="en-US" sz="2000" kern="1200" dirty="0">
            <a:latin typeface="+mj-lt"/>
          </a:endParaRPr>
        </a:p>
      </dsp:txBody>
      <dsp:txXfrm>
        <a:off x="1541636" y="5310490"/>
        <a:ext cx="3217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May 8, 2023</a:t>
            </a:fld>
            <a:endParaRPr lang="en-US"/>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7848906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May 8, 2023</a:t>
            </a:fld>
            <a:endParaRPr lang="en-US"/>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879992097"/>
      </p:ext>
    </p:extLst>
  </p:cSld>
  <p:clrMap bg1="dk1" tx1="lt1" bg2="dk2" tx2="lt2" accent1="accent1" accent2="accent2" accent3="accent3" accent4="accent4" accent5="accent5" accent6="accent6" hlink="hlink" folHlink="folHlink"/>
  <p:sldLayoutIdLst>
    <p:sldLayoutId id="2147483816" r:id="rId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Saiteja1807/MaidEase"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aiteja1807/MaidEase/tree/main/website"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aiteja1807/MaidEase/tree/main/website/api" TargetMode="External"/><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iteja1807/MaidEase/tree/main/website/client" TargetMode="External"/><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3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3" name="Freeform: Shape 3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Oval 3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Shape 3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8" name="Rectangle 3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003B7-2AF3-73DE-1AA6-9B8B883CC78A}"/>
              </a:ext>
            </a:extLst>
          </p:cNvPr>
          <p:cNvSpPr>
            <a:spLocks noGrp="1"/>
          </p:cNvSpPr>
          <p:nvPr>
            <p:ph type="ctrTitle"/>
          </p:nvPr>
        </p:nvSpPr>
        <p:spPr>
          <a:xfrm>
            <a:off x="550863" y="549275"/>
            <a:ext cx="5437185" cy="1997855"/>
          </a:xfrm>
        </p:spPr>
        <p:txBody>
          <a:bodyPr vert="horz" wrap="square" lIns="0" tIns="0" rIns="0" bIns="0" rtlCol="0" anchor="b" anchorCtr="0">
            <a:normAutofit/>
          </a:bodyPr>
          <a:lstStyle/>
          <a:p>
            <a:r>
              <a:rPr lang="en-US" sz="2800" b="1" dirty="0"/>
              <a:t>Source Code &amp; GitHub Repository:</a:t>
            </a:r>
            <a:br>
              <a:rPr lang="en-US" sz="4800" b="1" dirty="0"/>
            </a:br>
            <a:r>
              <a:rPr lang="en-US" sz="4800" b="1" dirty="0"/>
              <a:t>MaidEase</a:t>
            </a:r>
          </a:p>
        </p:txBody>
      </p:sp>
      <p:sp>
        <p:nvSpPr>
          <p:cNvPr id="3" name="Subtitle 2">
            <a:extLst>
              <a:ext uri="{FF2B5EF4-FFF2-40B4-BE49-F238E27FC236}">
                <a16:creationId xmlns:a16="http://schemas.microsoft.com/office/drawing/2014/main" id="{F9485432-B2E4-3959-60CA-4E39CBCEE734}"/>
              </a:ext>
            </a:extLst>
          </p:cNvPr>
          <p:cNvSpPr>
            <a:spLocks noGrp="1"/>
          </p:cNvSpPr>
          <p:nvPr>
            <p:ph type="subTitle" idx="1"/>
          </p:nvPr>
        </p:nvSpPr>
        <p:spPr>
          <a:xfrm>
            <a:off x="550863" y="2677306"/>
            <a:ext cx="5437187" cy="3415519"/>
          </a:xfrm>
        </p:spPr>
        <p:txBody>
          <a:bodyPr vert="horz" wrap="square" lIns="0" tIns="0" rIns="0" bIns="0" rtlCol="0" anchor="t">
            <a:normAutofit/>
          </a:bodyPr>
          <a:lstStyle/>
          <a:p>
            <a:pPr lvl="0">
              <a:lnSpc>
                <a:spcPct val="110000"/>
              </a:lnSpc>
              <a:spcBef>
                <a:spcPts val="0"/>
              </a:spcBef>
              <a:buClr>
                <a:schemeClr val="lt1"/>
              </a:buClr>
              <a:buSzPct val="100000"/>
            </a:pPr>
            <a: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t>Team 1 - </a:t>
            </a:r>
            <a:b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br>
            <a: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t>			Rushda Mansuri</a:t>
            </a:r>
            <a:b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br>
            <a: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t>			Tahera Shaikh</a:t>
            </a:r>
            <a:b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br>
            <a: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t>			Nidhi </a:t>
            </a:r>
            <a:r>
              <a:rPr lang="en-US" sz="2000" b="1" dirty="0" err="1">
                <a:solidFill>
                  <a:schemeClr val="tx1">
                    <a:alpha val="60000"/>
                  </a:schemeClr>
                </a:solidFill>
                <a:latin typeface="Times New Roman" panose="02020603050405020304" pitchFamily="18" charset="0"/>
                <a:cs typeface="Times New Roman" panose="02020603050405020304" pitchFamily="18" charset="0"/>
                <a:sym typeface="Calibri"/>
              </a:rPr>
              <a:t>Berde</a:t>
            </a:r>
            <a:b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br>
            <a: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t>			Amala </a:t>
            </a:r>
            <a:r>
              <a:rPr lang="en-US" sz="2000" b="1" dirty="0" err="1">
                <a:solidFill>
                  <a:schemeClr val="tx1">
                    <a:alpha val="60000"/>
                  </a:schemeClr>
                </a:solidFill>
                <a:latin typeface="Times New Roman" panose="02020603050405020304" pitchFamily="18" charset="0"/>
                <a:cs typeface="Times New Roman" panose="02020603050405020304" pitchFamily="18" charset="0"/>
                <a:sym typeface="Calibri"/>
              </a:rPr>
              <a:t>Natu</a:t>
            </a:r>
            <a:b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br>
            <a: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t>			Bhakti </a:t>
            </a:r>
            <a:r>
              <a:rPr lang="en-US" sz="2000" b="1" dirty="0" err="1">
                <a:solidFill>
                  <a:schemeClr val="tx1">
                    <a:alpha val="60000"/>
                  </a:schemeClr>
                </a:solidFill>
                <a:latin typeface="Times New Roman" panose="02020603050405020304" pitchFamily="18" charset="0"/>
                <a:cs typeface="Times New Roman" panose="02020603050405020304" pitchFamily="18" charset="0"/>
                <a:sym typeface="Calibri"/>
              </a:rPr>
              <a:t>Palkar</a:t>
            </a:r>
            <a:b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br>
            <a: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t>			Jahid Hassan</a:t>
            </a:r>
            <a:b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br>
            <a: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t>			Sai Manish </a:t>
            </a:r>
            <a:r>
              <a:rPr lang="en-US" sz="2000" b="1" dirty="0" err="1">
                <a:solidFill>
                  <a:schemeClr val="tx1">
                    <a:alpha val="60000"/>
                  </a:schemeClr>
                </a:solidFill>
                <a:latin typeface="Times New Roman" panose="02020603050405020304" pitchFamily="18" charset="0"/>
                <a:cs typeface="Times New Roman" panose="02020603050405020304" pitchFamily="18" charset="0"/>
                <a:sym typeface="Calibri"/>
              </a:rPr>
              <a:t>Avasarala</a:t>
            </a:r>
            <a:b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br>
            <a:r>
              <a:rPr lang="en-US" sz="2000" b="1" dirty="0">
                <a:solidFill>
                  <a:schemeClr val="tx1">
                    <a:alpha val="60000"/>
                  </a:schemeClr>
                </a:solidFill>
                <a:latin typeface="Times New Roman" panose="02020603050405020304" pitchFamily="18" charset="0"/>
                <a:cs typeface="Times New Roman" panose="02020603050405020304" pitchFamily="18" charset="0"/>
                <a:sym typeface="Calibri"/>
              </a:rPr>
              <a:t>			Sai Teja </a:t>
            </a:r>
            <a:r>
              <a:rPr lang="en-US" sz="2000" b="1" dirty="0" err="1">
                <a:solidFill>
                  <a:schemeClr val="tx1">
                    <a:alpha val="60000"/>
                  </a:schemeClr>
                </a:solidFill>
                <a:latin typeface="Times New Roman" panose="02020603050405020304" pitchFamily="18" charset="0"/>
                <a:cs typeface="Times New Roman" panose="02020603050405020304" pitchFamily="18" charset="0"/>
                <a:sym typeface="Calibri"/>
              </a:rPr>
              <a:t>Malladi</a:t>
            </a:r>
            <a:endParaRPr lang="en-US" sz="2000" b="1" dirty="0">
              <a:solidFill>
                <a:schemeClr val="tx1">
                  <a:alpha val="60000"/>
                </a:schemeClr>
              </a:solidFill>
              <a:latin typeface="Times New Roman" panose="02020603050405020304" pitchFamily="18" charset="0"/>
              <a:cs typeface="Times New Roman" panose="02020603050405020304" pitchFamily="18" charset="0"/>
              <a:sym typeface="Calibri"/>
            </a:endParaRPr>
          </a:p>
          <a:p>
            <a:pPr marL="0" lvl="0" indent="-228600">
              <a:lnSpc>
                <a:spcPct val="110000"/>
              </a:lnSpc>
              <a:spcBef>
                <a:spcPts val="90"/>
              </a:spcBef>
              <a:buClr>
                <a:schemeClr val="lt1"/>
              </a:buClr>
              <a:buSzPct val="100000"/>
              <a:buFont typeface="Arial" panose="020B0604020202020204" pitchFamily="34" charset="0"/>
              <a:buChar char="•"/>
            </a:pPr>
            <a:endParaRPr lang="en-US" sz="2000" b="1" dirty="0">
              <a:solidFill>
                <a:schemeClr val="tx1">
                  <a:alpha val="60000"/>
                </a:schemeClr>
              </a:solidFill>
              <a:latin typeface="Times New Roman" panose="02020603050405020304" pitchFamily="18" charset="0"/>
              <a:cs typeface="Times New Roman" panose="02020603050405020304" pitchFamily="18" charset="0"/>
              <a:sym typeface="Calibri"/>
            </a:endParaRPr>
          </a:p>
        </p:txBody>
      </p:sp>
      <p:pic>
        <p:nvPicPr>
          <p:cNvPr id="5" name="Picture 4" descr="A picture containing toy, LEGO, vector graphics&#10;&#10;Description automatically generated">
            <a:extLst>
              <a:ext uri="{FF2B5EF4-FFF2-40B4-BE49-F238E27FC236}">
                <a16:creationId xmlns:a16="http://schemas.microsoft.com/office/drawing/2014/main" id="{751D2E91-1066-9494-A1B6-2B73C74466F1}"/>
              </a:ext>
            </a:extLst>
          </p:cNvPr>
          <p:cNvPicPr>
            <a:picLocks noChangeAspect="1"/>
          </p:cNvPicPr>
          <p:nvPr/>
        </p:nvPicPr>
        <p:blipFill rotWithShape="1">
          <a:blip r:embed="rId2"/>
          <a:srcRect l="7365" r="3365"/>
          <a:stretch/>
        </p:blipFill>
        <p:spPr>
          <a:xfrm>
            <a:off x="6924675" y="1079168"/>
            <a:ext cx="4713922" cy="4699663"/>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112637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CF6A-0252-AD31-ECC2-5E35C6A0E94F}"/>
              </a:ext>
            </a:extLst>
          </p:cNvPr>
          <p:cNvSpPr>
            <a:spLocks noGrp="1"/>
          </p:cNvSpPr>
          <p:nvPr>
            <p:ph type="ctrTitle"/>
          </p:nvPr>
        </p:nvSpPr>
        <p:spPr/>
        <p:txBody>
          <a:bodyPr>
            <a:normAutofit fontScale="90000"/>
          </a:bodyPr>
          <a:lstStyle/>
          <a:p>
            <a:pPr marL="0" lvl="0" indent="0" rtl="0">
              <a:lnSpc>
                <a:spcPct val="115000"/>
              </a:lnSpc>
              <a:spcBef>
                <a:spcPts val="800"/>
              </a:spcBef>
              <a:spcAft>
                <a:spcPts val="1200"/>
              </a:spcAft>
            </a:pPr>
            <a:r>
              <a:rPr lang="en-US" sz="6600" dirty="0"/>
              <a:t>Node.js, </a:t>
            </a:r>
            <a:r>
              <a:rPr lang="en-US" sz="6600" dirty="0" err="1"/>
              <a:t>React.js</a:t>
            </a:r>
            <a:r>
              <a:rPr lang="en-US" sz="6600" dirty="0"/>
              <a:t> and MySQL must be installed on your local machine.</a:t>
            </a:r>
          </a:p>
        </p:txBody>
      </p:sp>
      <p:sp>
        <p:nvSpPr>
          <p:cNvPr id="3" name="Subtitle 2">
            <a:extLst>
              <a:ext uri="{FF2B5EF4-FFF2-40B4-BE49-F238E27FC236}">
                <a16:creationId xmlns:a16="http://schemas.microsoft.com/office/drawing/2014/main" id="{08EB12E9-E674-4C46-47CA-5C6BF1D20E99}"/>
              </a:ext>
            </a:extLst>
          </p:cNvPr>
          <p:cNvSpPr>
            <a:spLocks noGrp="1"/>
          </p:cNvSpPr>
          <p:nvPr>
            <p:ph type="subTitle" idx="1"/>
          </p:nvPr>
        </p:nvSpPr>
        <p:spPr/>
        <p:txBody>
          <a:bodyPr/>
          <a:lstStyle/>
          <a:p>
            <a:endParaRPr lang="en-US" dirty="0"/>
          </a:p>
        </p:txBody>
      </p:sp>
      <p:sp useBgFill="1">
        <p:nvSpPr>
          <p:cNvPr id="4" name="Rectangle 3">
            <a:extLst>
              <a:ext uri="{FF2B5EF4-FFF2-40B4-BE49-F238E27FC236}">
                <a16:creationId xmlns:a16="http://schemas.microsoft.com/office/drawing/2014/main" id="{1FF01DF4-FCB1-2E1D-6022-9040B84D0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71FDB77-6F63-31BE-29C0-21723F0D4C55}"/>
              </a:ext>
            </a:extLst>
          </p:cNvPr>
          <p:cNvSpPr txBox="1">
            <a:spLocks/>
          </p:cNvSpPr>
          <p:nvPr/>
        </p:nvSpPr>
        <p:spPr>
          <a:xfrm>
            <a:off x="390069" y="1348169"/>
            <a:ext cx="3617155" cy="984885"/>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pPr algn="ctr">
              <a:lnSpc>
                <a:spcPct val="90000"/>
              </a:lnSpc>
            </a:pPr>
            <a:r>
              <a:rPr lang="en-US" sz="4000" b="1" dirty="0"/>
              <a:t>Prerequisites</a:t>
            </a:r>
          </a:p>
        </p:txBody>
      </p:sp>
      <p:sp>
        <p:nvSpPr>
          <p:cNvPr id="6" name="Rectangle 5">
            <a:extLst>
              <a:ext uri="{FF2B5EF4-FFF2-40B4-BE49-F238E27FC236}">
                <a16:creationId xmlns:a16="http://schemas.microsoft.com/office/drawing/2014/main" id="{637D5BDA-F6F0-9AD6-CF4D-41B7167CA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6E7C2F-F3E5-6B6D-59B5-DB1DA76BC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EFD5F5-9939-2641-EAA2-BD497A69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D0F80EC-C30E-50F1-6E49-5703FEDBAD02}"/>
              </a:ext>
            </a:extLst>
          </p:cNvPr>
          <p:cNvSpPr txBox="1"/>
          <p:nvPr/>
        </p:nvSpPr>
        <p:spPr>
          <a:xfrm>
            <a:off x="610944" y="2160950"/>
            <a:ext cx="5109882" cy="1846659"/>
          </a:xfrm>
          <a:prstGeom prst="rect">
            <a:avLst/>
          </a:prstGeom>
          <a:noFill/>
        </p:spPr>
        <p:txBody>
          <a:bodyPr wrap="square" rtlCol="0">
            <a:spAutoFit/>
          </a:bodyPr>
          <a:lstStyle/>
          <a:p>
            <a:r>
              <a:rPr lang="en-US" sz="3200" dirty="0">
                <a:latin typeface="+mj-lt"/>
              </a:rPr>
              <a:t>Node.js and Text Editor </a:t>
            </a:r>
          </a:p>
          <a:p>
            <a:r>
              <a:rPr lang="en-US" sz="3200" dirty="0">
                <a:latin typeface="+mj-lt"/>
              </a:rPr>
              <a:t>(VS Code) must be installed on your local machine.</a:t>
            </a:r>
          </a:p>
          <a:p>
            <a:endParaRPr lang="en-US" dirty="0"/>
          </a:p>
        </p:txBody>
      </p:sp>
      <p:pic>
        <p:nvPicPr>
          <p:cNvPr id="7176" name="Picture 8" descr="TweenPages – Build complex animated page transitions withGSAP and Next.js.  : r/webdev">
            <a:extLst>
              <a:ext uri="{FF2B5EF4-FFF2-40B4-BE49-F238E27FC236}">
                <a16:creationId xmlns:a16="http://schemas.microsoft.com/office/drawing/2014/main" id="{DB16E27F-3A76-6F51-8FC4-857676473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934" y="5012093"/>
            <a:ext cx="2890274" cy="148847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How to start blogging with VSCode">
            <a:extLst>
              <a:ext uri="{FF2B5EF4-FFF2-40B4-BE49-F238E27FC236}">
                <a16:creationId xmlns:a16="http://schemas.microsoft.com/office/drawing/2014/main" id="{F15A6DEF-7D01-93E5-54E0-81620ECD3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2356" y="2148916"/>
            <a:ext cx="2726413" cy="1280084"/>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Everything You Need to Know about the MERN Stack">
            <a:extLst>
              <a:ext uri="{FF2B5EF4-FFF2-40B4-BE49-F238E27FC236}">
                <a16:creationId xmlns:a16="http://schemas.microsoft.com/office/drawing/2014/main" id="{F5937A0E-2150-B914-9C0D-C71B67E47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378" y="550013"/>
            <a:ext cx="2678978" cy="1533422"/>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NodeJs Development Services Reviews 2023: Details, Pricing, &amp; Features | G2">
            <a:extLst>
              <a:ext uri="{FF2B5EF4-FFF2-40B4-BE49-F238E27FC236}">
                <a16:creationId xmlns:a16="http://schemas.microsoft.com/office/drawing/2014/main" id="{3B848578-B31D-E52D-45A4-C37AA2D15C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856" y="3206534"/>
            <a:ext cx="2857500" cy="188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Google Shape;242;p2">
            <a:extLst>
              <a:ext uri="{FF2B5EF4-FFF2-40B4-BE49-F238E27FC236}">
                <a16:creationId xmlns:a16="http://schemas.microsoft.com/office/drawing/2014/main" id="{3D351BE2-9B3F-6E3C-8218-7C9FB27FFB87}"/>
              </a:ext>
            </a:extLst>
          </p:cNvPr>
          <p:cNvSpPr txBox="1">
            <a:spLocks/>
          </p:cNvSpPr>
          <p:nvPr/>
        </p:nvSpPr>
        <p:spPr>
          <a:xfrm>
            <a:off x="636125" y="595500"/>
            <a:ext cx="5129100" cy="699900"/>
          </a:xfrm>
          <a:prstGeom prst="rect">
            <a:avLst/>
          </a:prstGeom>
          <a:noFill/>
          <a:ln>
            <a:noFill/>
          </a:ln>
        </p:spPr>
        <p:txBody>
          <a:bodyPr spcFirstLastPara="1" vert="horz" wrap="square" lIns="0" tIns="0" rIns="0" bIns="0" rtlCol="0" anchor="b" anchorCtr="0">
            <a:noAutofit/>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pPr>
              <a:lnSpc>
                <a:spcPct val="80000"/>
              </a:lnSpc>
              <a:spcBef>
                <a:spcPts val="0"/>
              </a:spcBef>
              <a:buSzPts val="3000"/>
            </a:pPr>
            <a:r>
              <a:rPr lang="en-US" sz="3400" b="1" dirty="0"/>
              <a:t>Installation Steps:</a:t>
            </a:r>
          </a:p>
        </p:txBody>
      </p:sp>
      <p:sp>
        <p:nvSpPr>
          <p:cNvPr id="12" name="Google Shape;243;p2">
            <a:extLst>
              <a:ext uri="{FF2B5EF4-FFF2-40B4-BE49-F238E27FC236}">
                <a16:creationId xmlns:a16="http://schemas.microsoft.com/office/drawing/2014/main" id="{E0854D13-36A9-04AF-BF09-73CD6602C839}"/>
              </a:ext>
            </a:extLst>
          </p:cNvPr>
          <p:cNvSpPr txBox="1">
            <a:spLocks/>
          </p:cNvSpPr>
          <p:nvPr/>
        </p:nvSpPr>
        <p:spPr>
          <a:xfrm>
            <a:off x="4289964" y="1822549"/>
            <a:ext cx="3166800" cy="3569400"/>
          </a:xfrm>
          <a:prstGeom prst="rect">
            <a:avLst/>
          </a:prstGeom>
          <a:noFill/>
          <a:ln>
            <a:noFill/>
          </a:ln>
        </p:spPr>
        <p:txBody>
          <a:bodyPr spcFirstLastPara="1" wrap="square" lIns="0" tIns="0" rIns="0" bIns="0" anchor="t" anchorCtr="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800"/>
              </a:spcBef>
              <a:buClr>
                <a:schemeClr val="dk1"/>
              </a:buClr>
              <a:buSzPts val="1100"/>
              <a:buFont typeface="Arial"/>
              <a:buNone/>
            </a:pPr>
            <a:endParaRPr lang="en-US" sz="1100" b="1" dirty="0"/>
          </a:p>
        </p:txBody>
      </p:sp>
      <p:sp>
        <p:nvSpPr>
          <p:cNvPr id="13" name="Google Shape;244;p2">
            <a:extLst>
              <a:ext uri="{FF2B5EF4-FFF2-40B4-BE49-F238E27FC236}">
                <a16:creationId xmlns:a16="http://schemas.microsoft.com/office/drawing/2014/main" id="{59B72D8A-E8DB-CC8E-21FF-7E3BA0D260AD}"/>
              </a:ext>
            </a:extLst>
          </p:cNvPr>
          <p:cNvSpPr txBox="1">
            <a:spLocks/>
          </p:cNvSpPr>
          <p:nvPr/>
        </p:nvSpPr>
        <p:spPr>
          <a:xfrm>
            <a:off x="275417" y="2028096"/>
            <a:ext cx="11641165" cy="3670500"/>
          </a:xfrm>
          <a:prstGeom prst="rect">
            <a:avLst/>
          </a:prstGeom>
          <a:noFill/>
          <a:ln>
            <a:noFill/>
          </a:ln>
        </p:spPr>
        <p:txBody>
          <a:bodyPr spcFirstLastPara="1" vert="horz" wrap="square" lIns="0" tIns="0" rIns="0" bIns="0" rtlCol="0" anchor="ctr" anchorCtr="0">
            <a:noAutofit/>
          </a:bodyPr>
          <a:lstStyle>
            <a:lvl1pPr marL="0" indent="0" algn="l" defTabSz="914400" rtl="0" eaLnBrk="1" latinLnBrk="0" hangingPunct="1">
              <a:lnSpc>
                <a:spcPct val="100000"/>
              </a:lnSpc>
              <a:spcBef>
                <a:spcPts val="100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5000"/>
              </a:lnSpc>
              <a:spcBef>
                <a:spcPts val="800"/>
              </a:spcBef>
              <a:spcAft>
                <a:spcPts val="0"/>
              </a:spcAft>
              <a:buClr>
                <a:schemeClr val="dk1"/>
              </a:buClr>
              <a:buSzPts val="1100"/>
              <a:buFont typeface="Arial"/>
              <a:buNone/>
            </a:pPr>
            <a:endParaRPr lang="en-US" sz="1200" dirty="0">
              <a:solidFill>
                <a:srgbClr val="24292E"/>
              </a:solidFill>
              <a:highlight>
                <a:srgbClr val="000000"/>
              </a:highlight>
              <a:latin typeface="Arial"/>
              <a:ea typeface="Arial"/>
              <a:cs typeface="Arial"/>
              <a:sym typeface="Arial"/>
            </a:endParaRPr>
          </a:p>
          <a:p>
            <a:pPr marL="146050">
              <a:spcBef>
                <a:spcPts val="300"/>
              </a:spcBef>
              <a:spcAft>
                <a:spcPts val="0"/>
              </a:spcAft>
              <a:buClr>
                <a:srgbClr val="24292E"/>
              </a:buClr>
              <a:buSzPts val="1300"/>
            </a:pPr>
            <a:r>
              <a:rPr lang="en-US" sz="1800" dirty="0">
                <a:solidFill>
                  <a:schemeClr val="tx1"/>
                </a:solidFill>
                <a:highlight>
                  <a:srgbClr val="000000"/>
                </a:highlight>
                <a:latin typeface="+mj-lt"/>
                <a:ea typeface="Arial"/>
                <a:cs typeface="Arial"/>
                <a:sym typeface="Arial"/>
              </a:rPr>
              <a:t>-&gt; Clone this repository to your local machine.</a:t>
            </a:r>
          </a:p>
          <a:p>
            <a:pPr marL="146050">
              <a:spcBef>
                <a:spcPts val="0"/>
              </a:spcBef>
              <a:spcAft>
                <a:spcPts val="0"/>
              </a:spcAft>
              <a:buClr>
                <a:srgbClr val="24292E"/>
              </a:buClr>
              <a:buSzPts val="1300"/>
            </a:pPr>
            <a:r>
              <a:rPr lang="en-US" sz="1800" dirty="0">
                <a:solidFill>
                  <a:schemeClr val="tx1"/>
                </a:solidFill>
                <a:highlight>
                  <a:srgbClr val="000000"/>
                </a:highlight>
                <a:latin typeface="+mj-lt"/>
                <a:ea typeface="Arial"/>
                <a:cs typeface="Arial"/>
                <a:sym typeface="Arial"/>
              </a:rPr>
              <a:t>-&gt; Open the server folder in command</a:t>
            </a:r>
            <a:r>
              <a:rPr lang="en-US" sz="1800" i="1" dirty="0">
                <a:solidFill>
                  <a:schemeClr val="tx1"/>
                </a:solidFill>
                <a:highlight>
                  <a:srgbClr val="000000"/>
                </a:highlight>
                <a:latin typeface="+mj-lt"/>
                <a:ea typeface="Arial"/>
                <a:cs typeface="Arial"/>
                <a:sym typeface="Arial"/>
              </a:rPr>
              <a:t> line and run the following command: </a:t>
            </a:r>
          </a:p>
          <a:p>
            <a:pPr marL="146050">
              <a:spcBef>
                <a:spcPts val="0"/>
              </a:spcBef>
              <a:spcAft>
                <a:spcPts val="0"/>
              </a:spcAft>
              <a:buClr>
                <a:srgbClr val="24292E"/>
              </a:buClr>
              <a:buSzPts val="1300"/>
            </a:pPr>
            <a:r>
              <a:rPr lang="en-US" sz="1800" i="1" dirty="0">
                <a:solidFill>
                  <a:schemeClr val="tx1"/>
                </a:solidFill>
                <a:highlight>
                  <a:srgbClr val="000000"/>
                </a:highlight>
                <a:latin typeface="+mj-lt"/>
                <a:ea typeface="Arial"/>
                <a:cs typeface="Arial"/>
                <a:sym typeface="Arial"/>
              </a:rPr>
              <a:t>	</a:t>
            </a:r>
            <a:r>
              <a:rPr lang="en-US" sz="1800" i="1" dirty="0" err="1">
                <a:solidFill>
                  <a:schemeClr val="tx1"/>
                </a:solidFill>
                <a:highlight>
                  <a:srgbClr val="000000"/>
                </a:highlight>
                <a:latin typeface="+mj-lt"/>
                <a:ea typeface="Arial"/>
                <a:cs typeface="Arial"/>
                <a:sym typeface="Arial"/>
              </a:rPr>
              <a:t>npm</a:t>
            </a:r>
            <a:r>
              <a:rPr lang="en-US" sz="1800" i="1" dirty="0">
                <a:solidFill>
                  <a:schemeClr val="tx1"/>
                </a:solidFill>
                <a:highlight>
                  <a:srgbClr val="000000"/>
                </a:highlight>
                <a:latin typeface="+mj-lt"/>
                <a:ea typeface="Arial"/>
                <a:cs typeface="Arial"/>
                <a:sym typeface="Arial"/>
              </a:rPr>
              <a:t> install express </a:t>
            </a:r>
          </a:p>
          <a:p>
            <a:pPr marL="146050">
              <a:spcBef>
                <a:spcPts val="0"/>
              </a:spcBef>
              <a:spcAft>
                <a:spcPts val="0"/>
              </a:spcAft>
              <a:buClr>
                <a:srgbClr val="24292E"/>
              </a:buClr>
              <a:buSzPts val="1300"/>
            </a:pPr>
            <a:r>
              <a:rPr lang="en-US" sz="1800" i="1" dirty="0">
                <a:solidFill>
                  <a:schemeClr val="tx1"/>
                </a:solidFill>
                <a:highlight>
                  <a:srgbClr val="000000"/>
                </a:highlight>
                <a:latin typeface="+mj-lt"/>
                <a:ea typeface="Arial"/>
                <a:cs typeface="Arial"/>
                <a:sym typeface="Arial"/>
              </a:rPr>
              <a:t>	</a:t>
            </a:r>
            <a:r>
              <a:rPr lang="en-US" sz="1800" i="1" dirty="0" err="1">
                <a:solidFill>
                  <a:schemeClr val="tx1"/>
                </a:solidFill>
                <a:highlight>
                  <a:srgbClr val="000000"/>
                </a:highlight>
                <a:latin typeface="+mj-lt"/>
                <a:ea typeface="Arial"/>
                <a:cs typeface="Arial"/>
                <a:sym typeface="Arial"/>
              </a:rPr>
              <a:t>npm</a:t>
            </a:r>
            <a:r>
              <a:rPr lang="en-US" sz="1800" i="1" dirty="0">
                <a:solidFill>
                  <a:schemeClr val="tx1"/>
                </a:solidFill>
                <a:highlight>
                  <a:srgbClr val="000000"/>
                </a:highlight>
                <a:latin typeface="+mj-lt"/>
                <a:ea typeface="Arial"/>
                <a:cs typeface="Arial"/>
                <a:sym typeface="Arial"/>
              </a:rPr>
              <a:t> install </a:t>
            </a:r>
            <a:r>
              <a:rPr lang="en-US" sz="1800" i="1" dirty="0" err="1">
                <a:solidFill>
                  <a:schemeClr val="tx1"/>
                </a:solidFill>
                <a:highlight>
                  <a:srgbClr val="000000"/>
                </a:highlight>
                <a:latin typeface="+mj-lt"/>
                <a:ea typeface="Arial"/>
                <a:cs typeface="Arial"/>
                <a:sym typeface="Arial"/>
              </a:rPr>
              <a:t>cors</a:t>
            </a:r>
            <a:r>
              <a:rPr lang="en-US" sz="1800" i="1" dirty="0">
                <a:solidFill>
                  <a:schemeClr val="tx1"/>
                </a:solidFill>
                <a:highlight>
                  <a:srgbClr val="000000"/>
                </a:highlight>
                <a:latin typeface="+mj-lt"/>
                <a:ea typeface="Arial"/>
                <a:cs typeface="Arial"/>
                <a:sym typeface="Arial"/>
              </a:rPr>
              <a:t> </a:t>
            </a:r>
          </a:p>
          <a:p>
            <a:pPr marL="146050">
              <a:spcBef>
                <a:spcPts val="0"/>
              </a:spcBef>
              <a:spcAft>
                <a:spcPts val="0"/>
              </a:spcAft>
              <a:buClr>
                <a:srgbClr val="24292E"/>
              </a:buClr>
              <a:buSzPts val="1300"/>
            </a:pPr>
            <a:r>
              <a:rPr lang="en-US" sz="1800" i="1" dirty="0">
                <a:solidFill>
                  <a:schemeClr val="tx1"/>
                </a:solidFill>
                <a:highlight>
                  <a:srgbClr val="000000"/>
                </a:highlight>
                <a:latin typeface="+mj-lt"/>
                <a:ea typeface="Arial"/>
                <a:cs typeface="Arial"/>
                <a:sym typeface="Arial"/>
              </a:rPr>
              <a:t>	</a:t>
            </a:r>
            <a:r>
              <a:rPr lang="en-US" sz="1800" i="1" dirty="0" err="1">
                <a:solidFill>
                  <a:schemeClr val="tx1"/>
                </a:solidFill>
                <a:highlight>
                  <a:srgbClr val="000000"/>
                </a:highlight>
                <a:latin typeface="+mj-lt"/>
                <a:ea typeface="Arial"/>
                <a:cs typeface="Arial"/>
                <a:sym typeface="Arial"/>
              </a:rPr>
              <a:t>npm</a:t>
            </a:r>
            <a:r>
              <a:rPr lang="en-US" sz="1800" i="1" dirty="0">
                <a:solidFill>
                  <a:schemeClr val="tx1"/>
                </a:solidFill>
                <a:highlight>
                  <a:srgbClr val="000000"/>
                </a:highlight>
                <a:latin typeface="+mj-lt"/>
                <a:ea typeface="Arial"/>
                <a:cs typeface="Arial"/>
                <a:sym typeface="Arial"/>
              </a:rPr>
              <a:t> install mongoose</a:t>
            </a:r>
          </a:p>
          <a:p>
            <a:pPr marL="146050">
              <a:spcBef>
                <a:spcPts val="0"/>
              </a:spcBef>
              <a:spcAft>
                <a:spcPts val="0"/>
              </a:spcAft>
              <a:buClr>
                <a:srgbClr val="24292E"/>
              </a:buClr>
              <a:buSzPts val="1300"/>
            </a:pPr>
            <a:r>
              <a:rPr lang="en-US" sz="1800" i="1" dirty="0">
                <a:solidFill>
                  <a:schemeClr val="tx1"/>
                </a:solidFill>
                <a:highlight>
                  <a:srgbClr val="000000"/>
                </a:highlight>
                <a:latin typeface="+mj-lt"/>
                <a:ea typeface="Arial"/>
                <a:cs typeface="Arial"/>
                <a:sym typeface="Arial"/>
              </a:rPr>
              <a:t>	</a:t>
            </a:r>
            <a:r>
              <a:rPr lang="en-US" sz="1800" i="1" dirty="0" err="1">
                <a:solidFill>
                  <a:schemeClr val="tx1"/>
                </a:solidFill>
                <a:highlight>
                  <a:srgbClr val="000000"/>
                </a:highlight>
                <a:latin typeface="+mj-lt"/>
                <a:ea typeface="Arial"/>
                <a:cs typeface="Arial"/>
                <a:sym typeface="Arial"/>
              </a:rPr>
              <a:t>npm</a:t>
            </a:r>
            <a:r>
              <a:rPr lang="en-US" sz="1800" i="1" dirty="0">
                <a:solidFill>
                  <a:schemeClr val="tx1"/>
                </a:solidFill>
                <a:highlight>
                  <a:srgbClr val="000000"/>
                </a:highlight>
                <a:latin typeface="+mj-lt"/>
                <a:ea typeface="Arial"/>
                <a:cs typeface="Arial"/>
                <a:sym typeface="Arial"/>
              </a:rPr>
              <a:t> install </a:t>
            </a:r>
            <a:r>
              <a:rPr lang="en-US" sz="1800" i="1" dirty="0" err="1">
                <a:solidFill>
                  <a:schemeClr val="tx1"/>
                </a:solidFill>
                <a:highlight>
                  <a:srgbClr val="000000"/>
                </a:highlight>
                <a:latin typeface="+mj-lt"/>
                <a:ea typeface="Arial"/>
                <a:cs typeface="Arial"/>
                <a:sym typeface="Arial"/>
              </a:rPr>
              <a:t>bcryptjs</a:t>
            </a:r>
            <a:endParaRPr lang="en-US" sz="1800" i="1" dirty="0">
              <a:solidFill>
                <a:schemeClr val="tx1"/>
              </a:solidFill>
              <a:highlight>
                <a:srgbClr val="000000"/>
              </a:highlight>
              <a:latin typeface="+mj-lt"/>
              <a:ea typeface="Arial"/>
              <a:cs typeface="Arial"/>
              <a:sym typeface="Arial"/>
            </a:endParaRPr>
          </a:p>
          <a:p>
            <a:pPr marL="146050">
              <a:spcBef>
                <a:spcPts val="0"/>
              </a:spcBef>
              <a:spcAft>
                <a:spcPts val="0"/>
              </a:spcAft>
              <a:buClr>
                <a:srgbClr val="24292E"/>
              </a:buClr>
              <a:buSzPts val="1300"/>
            </a:pPr>
            <a:r>
              <a:rPr lang="en-US" sz="1800" i="1" dirty="0">
                <a:solidFill>
                  <a:schemeClr val="tx1"/>
                </a:solidFill>
                <a:highlight>
                  <a:srgbClr val="000000"/>
                </a:highlight>
                <a:latin typeface="+mj-lt"/>
                <a:ea typeface="Arial"/>
                <a:cs typeface="Arial"/>
                <a:sym typeface="Arial"/>
              </a:rPr>
              <a:t>	</a:t>
            </a:r>
            <a:r>
              <a:rPr lang="en-US" sz="1800" i="1" dirty="0" err="1">
                <a:solidFill>
                  <a:schemeClr val="tx1"/>
                </a:solidFill>
                <a:highlight>
                  <a:srgbClr val="000000"/>
                </a:highlight>
                <a:latin typeface="+mj-lt"/>
                <a:ea typeface="Arial"/>
                <a:cs typeface="Arial"/>
                <a:sym typeface="Arial"/>
              </a:rPr>
              <a:t>npm</a:t>
            </a:r>
            <a:r>
              <a:rPr lang="en-US" sz="1800" i="1" dirty="0">
                <a:solidFill>
                  <a:schemeClr val="tx1"/>
                </a:solidFill>
                <a:highlight>
                  <a:srgbClr val="000000"/>
                </a:highlight>
                <a:latin typeface="+mj-lt"/>
                <a:ea typeface="Arial"/>
                <a:cs typeface="Arial"/>
                <a:sym typeface="Arial"/>
              </a:rPr>
              <a:t> install </a:t>
            </a:r>
            <a:r>
              <a:rPr lang="en-US" sz="1800" i="1" dirty="0" err="1">
                <a:solidFill>
                  <a:schemeClr val="tx1"/>
                </a:solidFill>
                <a:highlight>
                  <a:srgbClr val="000000"/>
                </a:highlight>
                <a:latin typeface="+mj-lt"/>
                <a:ea typeface="Arial"/>
                <a:cs typeface="Arial"/>
                <a:sym typeface="Arial"/>
              </a:rPr>
              <a:t>jsonwebtpken</a:t>
            </a:r>
            <a:endParaRPr lang="en-US" sz="1800" i="1" dirty="0">
              <a:solidFill>
                <a:schemeClr val="tx1"/>
              </a:solidFill>
              <a:highlight>
                <a:srgbClr val="000000"/>
              </a:highlight>
              <a:latin typeface="+mj-lt"/>
              <a:ea typeface="Arial"/>
              <a:cs typeface="Arial"/>
              <a:sym typeface="Arial"/>
            </a:endParaRPr>
          </a:p>
          <a:p>
            <a:pPr marL="146050">
              <a:spcBef>
                <a:spcPts val="0"/>
              </a:spcBef>
              <a:spcAft>
                <a:spcPts val="0"/>
              </a:spcAft>
              <a:buClr>
                <a:srgbClr val="24292E"/>
              </a:buClr>
              <a:buSzPts val="1300"/>
            </a:pPr>
            <a:endParaRPr lang="en-US" sz="1800" i="1" dirty="0">
              <a:solidFill>
                <a:schemeClr val="tx1"/>
              </a:solidFill>
              <a:highlight>
                <a:srgbClr val="000000"/>
              </a:highlight>
              <a:latin typeface="+mj-lt"/>
              <a:ea typeface="Arial"/>
              <a:cs typeface="Arial"/>
              <a:sym typeface="Arial"/>
            </a:endParaRPr>
          </a:p>
          <a:p>
            <a:pPr marL="146050">
              <a:spcBef>
                <a:spcPts val="0"/>
              </a:spcBef>
              <a:spcAft>
                <a:spcPts val="0"/>
              </a:spcAft>
              <a:buClr>
                <a:srgbClr val="24292E"/>
              </a:buClr>
              <a:buSzPts val="1300"/>
            </a:pPr>
            <a:r>
              <a:rPr lang="en-US" sz="1800" i="1" dirty="0">
                <a:solidFill>
                  <a:schemeClr val="tx1"/>
                </a:solidFill>
                <a:highlight>
                  <a:srgbClr val="000000"/>
                </a:highlight>
                <a:latin typeface="+mj-lt"/>
                <a:ea typeface="Arial"/>
                <a:cs typeface="Arial"/>
                <a:sym typeface="Arial"/>
              </a:rPr>
              <a:t>-&gt; </a:t>
            </a:r>
            <a:r>
              <a:rPr lang="en-US" sz="1800" dirty="0">
                <a:solidFill>
                  <a:schemeClr val="tx1"/>
                </a:solidFill>
                <a:highlight>
                  <a:srgbClr val="000000"/>
                </a:highlight>
                <a:latin typeface="+mj-lt"/>
                <a:ea typeface="Arial"/>
                <a:cs typeface="Arial"/>
                <a:sym typeface="Arial"/>
              </a:rPr>
              <a:t>Open the client folder in command line and run the following command:</a:t>
            </a:r>
            <a:br>
              <a:rPr lang="en-US" sz="1800" dirty="0">
                <a:solidFill>
                  <a:schemeClr val="tx1"/>
                </a:solidFill>
                <a:highlight>
                  <a:srgbClr val="000000"/>
                </a:highlight>
                <a:latin typeface="+mj-lt"/>
                <a:ea typeface="Arial"/>
                <a:cs typeface="Arial"/>
                <a:sym typeface="Arial"/>
              </a:rPr>
            </a:br>
            <a:r>
              <a:rPr lang="en-US" sz="1800" dirty="0">
                <a:solidFill>
                  <a:schemeClr val="tx1"/>
                </a:solidFill>
                <a:highlight>
                  <a:srgbClr val="000000"/>
                </a:highlight>
                <a:latin typeface="+mj-lt"/>
                <a:ea typeface="Arial"/>
                <a:cs typeface="Arial"/>
                <a:sym typeface="Arial"/>
              </a:rPr>
              <a:t>	</a:t>
            </a:r>
            <a:r>
              <a:rPr lang="en-US" sz="1800" i="1" dirty="0" err="1">
                <a:solidFill>
                  <a:schemeClr val="tx1"/>
                </a:solidFill>
                <a:highlight>
                  <a:srgbClr val="000000"/>
                </a:highlight>
                <a:latin typeface="+mj-lt"/>
                <a:ea typeface="Arial"/>
                <a:cs typeface="Arial"/>
                <a:sym typeface="Arial"/>
              </a:rPr>
              <a:t>npm</a:t>
            </a:r>
            <a:r>
              <a:rPr lang="en-US" sz="1800" i="1" dirty="0">
                <a:solidFill>
                  <a:schemeClr val="tx1"/>
                </a:solidFill>
                <a:highlight>
                  <a:srgbClr val="000000"/>
                </a:highlight>
                <a:latin typeface="+mj-lt"/>
                <a:ea typeface="Arial"/>
                <a:cs typeface="Arial"/>
                <a:sym typeface="Arial"/>
              </a:rPr>
              <a:t> install</a:t>
            </a:r>
          </a:p>
          <a:p>
            <a:pPr marL="146050">
              <a:spcBef>
                <a:spcPts val="0"/>
              </a:spcBef>
              <a:spcAft>
                <a:spcPts val="0"/>
              </a:spcAft>
              <a:buClr>
                <a:srgbClr val="24292E"/>
              </a:buClr>
              <a:buSzPts val="1300"/>
            </a:pPr>
            <a:endParaRPr lang="en-US" sz="1800" i="1" dirty="0">
              <a:solidFill>
                <a:schemeClr val="tx1"/>
              </a:solidFill>
              <a:highlight>
                <a:srgbClr val="000000"/>
              </a:highlight>
              <a:latin typeface="+mj-lt"/>
              <a:ea typeface="Arial"/>
              <a:cs typeface="Arial"/>
              <a:sym typeface="Arial"/>
            </a:endParaRPr>
          </a:p>
          <a:p>
            <a:pPr marL="146050">
              <a:spcBef>
                <a:spcPts val="300"/>
              </a:spcBef>
              <a:spcAft>
                <a:spcPts val="0"/>
              </a:spcAft>
              <a:buClr>
                <a:srgbClr val="24292E"/>
              </a:buClr>
              <a:buSzPts val="1300"/>
            </a:pPr>
            <a:r>
              <a:rPr lang="en-US" sz="1800" dirty="0">
                <a:solidFill>
                  <a:schemeClr val="tx1"/>
                </a:solidFill>
                <a:highlight>
                  <a:srgbClr val="000000"/>
                </a:highlight>
                <a:latin typeface="+mj-lt"/>
                <a:ea typeface="Arial"/>
                <a:cs typeface="Arial"/>
                <a:sym typeface="Arial"/>
              </a:rPr>
              <a:t>-&gt; To run client code use command </a:t>
            </a:r>
            <a:r>
              <a:rPr lang="en-US" sz="1800" i="1" dirty="0" err="1">
                <a:solidFill>
                  <a:schemeClr val="tx1"/>
                </a:solidFill>
                <a:highlight>
                  <a:srgbClr val="000000"/>
                </a:highlight>
                <a:latin typeface="+mj-lt"/>
                <a:ea typeface="Arial"/>
                <a:cs typeface="Arial"/>
                <a:sym typeface="Arial"/>
              </a:rPr>
              <a:t>npm</a:t>
            </a:r>
            <a:r>
              <a:rPr lang="en-US" sz="1800" i="1" dirty="0">
                <a:solidFill>
                  <a:schemeClr val="tx1"/>
                </a:solidFill>
                <a:highlight>
                  <a:srgbClr val="000000"/>
                </a:highlight>
                <a:latin typeface="+mj-lt"/>
                <a:ea typeface="Arial"/>
                <a:cs typeface="Arial"/>
                <a:sym typeface="Arial"/>
              </a:rPr>
              <a:t> start</a:t>
            </a:r>
          </a:p>
          <a:p>
            <a:pPr marL="146050">
              <a:spcBef>
                <a:spcPts val="300"/>
              </a:spcBef>
              <a:spcAft>
                <a:spcPts val="0"/>
              </a:spcAft>
              <a:buClr>
                <a:srgbClr val="24292E"/>
              </a:buClr>
              <a:buSzPts val="1300"/>
            </a:pPr>
            <a:r>
              <a:rPr lang="en-US" sz="1800" dirty="0">
                <a:solidFill>
                  <a:schemeClr val="tx1"/>
                </a:solidFill>
                <a:highlight>
                  <a:srgbClr val="000000"/>
                </a:highlight>
                <a:latin typeface="+mj-lt"/>
                <a:ea typeface="Arial"/>
                <a:cs typeface="Arial"/>
                <a:sym typeface="Arial"/>
              </a:rPr>
              <a:t>-&gt; To run server code use command </a:t>
            </a:r>
            <a:r>
              <a:rPr lang="en-US" sz="1800" i="1" dirty="0" err="1">
                <a:solidFill>
                  <a:schemeClr val="tx1"/>
                </a:solidFill>
                <a:highlight>
                  <a:srgbClr val="000000"/>
                </a:highlight>
                <a:latin typeface="+mj-lt"/>
                <a:ea typeface="Arial"/>
                <a:cs typeface="Arial"/>
                <a:sym typeface="Arial"/>
              </a:rPr>
              <a:t>npx</a:t>
            </a:r>
            <a:r>
              <a:rPr lang="en-US" sz="1800" i="1" dirty="0">
                <a:solidFill>
                  <a:schemeClr val="tx1"/>
                </a:solidFill>
                <a:highlight>
                  <a:srgbClr val="000000"/>
                </a:highlight>
                <a:latin typeface="+mj-lt"/>
                <a:ea typeface="Arial"/>
                <a:cs typeface="Arial"/>
                <a:sym typeface="Arial"/>
              </a:rPr>
              <a:t> </a:t>
            </a:r>
            <a:r>
              <a:rPr lang="en-US" sz="1800" i="1" dirty="0" err="1">
                <a:solidFill>
                  <a:schemeClr val="tx1"/>
                </a:solidFill>
                <a:highlight>
                  <a:srgbClr val="000000"/>
                </a:highlight>
                <a:latin typeface="+mj-lt"/>
                <a:ea typeface="Arial"/>
                <a:cs typeface="Arial"/>
                <a:sym typeface="Arial"/>
              </a:rPr>
              <a:t>nodemon</a:t>
            </a:r>
            <a:r>
              <a:rPr lang="en-US" sz="1800" i="1" dirty="0">
                <a:solidFill>
                  <a:schemeClr val="tx1"/>
                </a:solidFill>
                <a:highlight>
                  <a:srgbClr val="000000"/>
                </a:highlight>
                <a:latin typeface="+mj-lt"/>
                <a:ea typeface="Arial"/>
                <a:cs typeface="Arial"/>
                <a:sym typeface="Arial"/>
              </a:rPr>
              <a:t> </a:t>
            </a:r>
            <a:r>
              <a:rPr lang="en-US" sz="1800" i="1" dirty="0" err="1">
                <a:solidFill>
                  <a:schemeClr val="tx1"/>
                </a:solidFill>
                <a:highlight>
                  <a:srgbClr val="000000"/>
                </a:highlight>
                <a:latin typeface="+mj-lt"/>
                <a:ea typeface="Arial"/>
                <a:cs typeface="Arial"/>
                <a:sym typeface="Arial"/>
              </a:rPr>
              <a:t>index.js</a:t>
            </a:r>
            <a:endParaRPr lang="en-US" sz="1800" i="1" dirty="0">
              <a:solidFill>
                <a:schemeClr val="tx1"/>
              </a:solidFill>
              <a:highlight>
                <a:srgbClr val="000000"/>
              </a:highlight>
              <a:latin typeface="+mj-lt"/>
              <a:ea typeface="Arial"/>
              <a:cs typeface="Arial"/>
              <a:sym typeface="Arial"/>
            </a:endParaRPr>
          </a:p>
          <a:p>
            <a:pPr marL="146050">
              <a:spcBef>
                <a:spcPts val="300"/>
              </a:spcBef>
              <a:spcAft>
                <a:spcPts val="0"/>
              </a:spcAft>
              <a:buClr>
                <a:srgbClr val="24292E"/>
              </a:buClr>
              <a:buSzPts val="1300"/>
            </a:pPr>
            <a:endParaRPr lang="en-US" sz="1200" i="1" dirty="0">
              <a:solidFill>
                <a:schemeClr val="tx1"/>
              </a:solidFill>
              <a:highlight>
                <a:srgbClr val="000000"/>
              </a:highlight>
              <a:latin typeface="Arial"/>
              <a:ea typeface="Arial"/>
              <a:cs typeface="Arial"/>
              <a:sym typeface="Arial"/>
            </a:endParaRPr>
          </a:p>
          <a:p>
            <a:pPr marL="146050">
              <a:spcBef>
                <a:spcPts val="300"/>
              </a:spcBef>
              <a:spcAft>
                <a:spcPts val="0"/>
              </a:spcAft>
              <a:buClr>
                <a:srgbClr val="24292E"/>
              </a:buClr>
              <a:buSzPts val="1300"/>
            </a:pPr>
            <a:endParaRPr lang="en-US" sz="1200" dirty="0">
              <a:solidFill>
                <a:schemeClr val="tx1"/>
              </a:solidFill>
              <a:highlight>
                <a:srgbClr val="000000"/>
              </a:highlight>
              <a:latin typeface="Arial"/>
              <a:ea typeface="Arial"/>
              <a:cs typeface="Arial"/>
              <a:sym typeface="Arial"/>
            </a:endParaRPr>
          </a:p>
          <a:p>
            <a:pPr marL="457200">
              <a:spcBef>
                <a:spcPts val="300"/>
              </a:spcBef>
              <a:spcAft>
                <a:spcPts val="0"/>
              </a:spcAft>
            </a:pPr>
            <a:endParaRPr lang="en-US" sz="1200" dirty="0">
              <a:solidFill>
                <a:schemeClr val="tx1"/>
              </a:solidFill>
              <a:highlight>
                <a:srgbClr val="FFFFFF"/>
              </a:highlight>
              <a:latin typeface="Arial"/>
              <a:ea typeface="Arial"/>
              <a:cs typeface="Arial"/>
              <a:sym typeface="Arial"/>
            </a:endParaRPr>
          </a:p>
          <a:p>
            <a:pPr>
              <a:lnSpc>
                <a:spcPct val="115000"/>
              </a:lnSpc>
              <a:spcBef>
                <a:spcPts val="800"/>
              </a:spcBef>
              <a:spcAft>
                <a:spcPts val="0"/>
              </a:spcAft>
              <a:buClr>
                <a:schemeClr val="dk1"/>
              </a:buClr>
              <a:buSzPts val="1100"/>
              <a:buFont typeface="Arial"/>
              <a:buNone/>
            </a:pPr>
            <a:endParaRPr lang="en-US" sz="1100" dirty="0"/>
          </a:p>
        </p:txBody>
      </p:sp>
      <p:sp>
        <p:nvSpPr>
          <p:cNvPr id="14" name="Google Shape;245;p2">
            <a:extLst>
              <a:ext uri="{FF2B5EF4-FFF2-40B4-BE49-F238E27FC236}">
                <a16:creationId xmlns:a16="http://schemas.microsoft.com/office/drawing/2014/main" id="{CEC54CB7-5822-BF50-FC84-9AC8202EB17A}"/>
              </a:ext>
            </a:extLst>
          </p:cNvPr>
          <p:cNvSpPr txBox="1">
            <a:spLocks noGrp="1"/>
          </p:cNvSpPr>
          <p:nvPr>
            <p:ph type="sldNum" idx="12"/>
          </p:nvPr>
        </p:nvSpPr>
        <p:spPr>
          <a:xfrm>
            <a:off x="8229600" y="4533850"/>
            <a:ext cx="609600" cy="609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200"/>
              <a:buNone/>
            </a:pPr>
            <a:fld id="{00000000-1234-1234-1234-123412341234}" type="slidenum">
              <a:rPr lang="en"/>
              <a:t>11</a:t>
            </a:fld>
            <a:endParaRPr/>
          </a:p>
        </p:txBody>
      </p:sp>
    </p:spTree>
    <p:extLst>
      <p:ext uri="{BB962C8B-B14F-4D97-AF65-F5344CB8AC3E}">
        <p14:creationId xmlns:p14="http://schemas.microsoft.com/office/powerpoint/2010/main" val="428827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22" name="Rectangle 821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AFC8070-CF03-6267-E46F-405C7F5DEAFA}"/>
              </a:ext>
            </a:extLst>
          </p:cNvPr>
          <p:cNvSpPr>
            <a:spLocks noGrp="1"/>
          </p:cNvSpPr>
          <p:nvPr>
            <p:ph type="ctrTitle"/>
          </p:nvPr>
        </p:nvSpPr>
        <p:spPr>
          <a:xfrm>
            <a:off x="550864" y="1333379"/>
            <a:ext cx="3565524" cy="2250553"/>
          </a:xfrm>
        </p:spPr>
        <p:txBody>
          <a:bodyPr anchor="b">
            <a:normAutofit/>
          </a:bodyPr>
          <a:lstStyle/>
          <a:p>
            <a:r>
              <a:rPr lang="en-US" sz="4800" b="1"/>
              <a:t>Source Code</a:t>
            </a:r>
            <a:endParaRPr lang="en-US" sz="4800" b="1">
              <a:latin typeface="+mj-lt"/>
            </a:endParaRPr>
          </a:p>
        </p:txBody>
      </p:sp>
      <p:sp>
        <p:nvSpPr>
          <p:cNvPr id="8223" name="Oval 8214">
            <a:extLst>
              <a:ext uri="{FF2B5EF4-FFF2-40B4-BE49-F238E27FC236}">
                <a16:creationId xmlns:a16="http://schemas.microsoft.com/office/drawing/2014/main" id="{48C48482-B82F-4F14-AAD5-69D1D0AE6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470" y="42539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194" name="Picture 2" descr="Gray Silhouette Of Continuously Sheet With Printed Source Code In Closeup  Vector Illustration Royalty Free SVG, Cliparts, Vectors, And Stock  Illustration. Image 81512939.">
            <a:extLst>
              <a:ext uri="{FF2B5EF4-FFF2-40B4-BE49-F238E27FC236}">
                <a16:creationId xmlns:a16="http://schemas.microsoft.com/office/drawing/2014/main" id="{AF42EBEE-9D16-E385-DC96-93BAC2D586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23" r="21359"/>
          <a:stretch/>
        </p:blipFill>
        <p:spPr bwMode="auto">
          <a:xfrm>
            <a:off x="4549735" y="10"/>
            <a:ext cx="3821133" cy="6857990"/>
          </a:xfrm>
          <a:custGeom>
            <a:avLst/>
            <a:gdLst/>
            <a:ahLst/>
            <a:cxnLst/>
            <a:rect l="l" t="t" r="r" b="b"/>
            <a:pathLst>
              <a:path w="3821133" h="6858000">
                <a:moveTo>
                  <a:pt x="0" y="0"/>
                </a:moveTo>
                <a:lnTo>
                  <a:pt x="3821133" y="0"/>
                </a:lnTo>
                <a:lnTo>
                  <a:pt x="382113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8196" name="Picture 4" descr="Did he ever mention source code? | Pearltrees">
            <a:extLst>
              <a:ext uri="{FF2B5EF4-FFF2-40B4-BE49-F238E27FC236}">
                <a16:creationId xmlns:a16="http://schemas.microsoft.com/office/drawing/2014/main" id="{C17F7B2D-0A49-C97B-4808-CD91934B1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15" r="14467"/>
          <a:stretch/>
        </p:blipFill>
        <p:spPr bwMode="auto">
          <a:xfrm>
            <a:off x="8370870" y="-1"/>
            <a:ext cx="3821133" cy="6858000"/>
          </a:xfrm>
          <a:custGeom>
            <a:avLst/>
            <a:gdLst/>
            <a:ahLst/>
            <a:cxnLst/>
            <a:rect l="l" t="t" r="r" b="b"/>
            <a:pathLst>
              <a:path w="3821133" h="6858000">
                <a:moveTo>
                  <a:pt x="0" y="0"/>
                </a:moveTo>
                <a:lnTo>
                  <a:pt x="3821133" y="0"/>
                </a:lnTo>
                <a:lnTo>
                  <a:pt x="382113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224" name="Rectangle 8216">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25" name="Group 8218">
            <a:extLst>
              <a:ext uri="{FF2B5EF4-FFF2-40B4-BE49-F238E27FC236}">
                <a16:creationId xmlns:a16="http://schemas.microsoft.com/office/drawing/2014/main" id="{F0F0BA79-F619-4D27-B0BC-1ACC6F0C02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65261" y="4669189"/>
            <a:ext cx="1335600" cy="1262947"/>
            <a:chOff x="7735641" y="2106638"/>
            <a:chExt cx="1335600" cy="1262947"/>
          </a:xfrm>
        </p:grpSpPr>
        <p:sp>
          <p:nvSpPr>
            <p:cNvPr id="8226" name="Freeform: Shape 8219">
              <a:extLst>
                <a:ext uri="{FF2B5EF4-FFF2-40B4-BE49-F238E27FC236}">
                  <a16:creationId xmlns:a16="http://schemas.microsoft.com/office/drawing/2014/main" id="{E0451A05-4183-473F-B797-897C836DAA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21" name="Oval 8220">
              <a:extLst>
                <a:ext uri="{FF2B5EF4-FFF2-40B4-BE49-F238E27FC236}">
                  <a16:creationId xmlns:a16="http://schemas.microsoft.com/office/drawing/2014/main" id="{5DC9E00F-AC02-4B67-8923-A6B535BCDF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007337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2E550B2-3417-6CAE-E25B-51D6D840BE08}"/>
              </a:ext>
            </a:extLst>
          </p:cNvPr>
          <p:cNvSpPr txBox="1">
            <a:spLocks/>
          </p:cNvSpPr>
          <p:nvPr/>
        </p:nvSpPr>
        <p:spPr>
          <a:xfrm>
            <a:off x="550864" y="549275"/>
            <a:ext cx="6373812" cy="984885"/>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pPr>
              <a:lnSpc>
                <a:spcPct val="90000"/>
              </a:lnSpc>
              <a:spcAft>
                <a:spcPts val="600"/>
              </a:spcAft>
            </a:pPr>
            <a:r>
              <a:rPr lang="en-US" sz="3400" b="1" dirty="0"/>
              <a:t>Database connection</a:t>
            </a:r>
            <a:br>
              <a:rPr lang="en-US" sz="3400" b="1" dirty="0"/>
            </a:br>
            <a:endParaRPr lang="en-US" sz="3400" b="1" dirty="0"/>
          </a:p>
        </p:txBody>
      </p:sp>
      <p:sp>
        <p:nvSpPr>
          <p:cNvPr id="23" name="Rectangle 22">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10;&#10;Description automatically generated">
            <a:extLst>
              <a:ext uri="{FF2B5EF4-FFF2-40B4-BE49-F238E27FC236}">
                <a16:creationId xmlns:a16="http://schemas.microsoft.com/office/drawing/2014/main" id="{F0117038-B616-9F72-DE5D-438AFD7F2FD1}"/>
              </a:ext>
            </a:extLst>
          </p:cNvPr>
          <p:cNvPicPr>
            <a:picLocks noChangeAspect="1"/>
          </p:cNvPicPr>
          <p:nvPr/>
        </p:nvPicPr>
        <p:blipFill>
          <a:blip r:embed="rId2"/>
          <a:stretch>
            <a:fillRect/>
          </a:stretch>
        </p:blipFill>
        <p:spPr>
          <a:xfrm>
            <a:off x="551656" y="1394170"/>
            <a:ext cx="11088687" cy="4774566"/>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25" name="Rectangle 24">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421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2EE32B1-4828-F048-EAE4-53AEB9185494}"/>
              </a:ext>
            </a:extLst>
          </p:cNvPr>
          <p:cNvSpPr>
            <a:spLocks noGrp="1"/>
          </p:cNvSpPr>
          <p:nvPr>
            <p:ph type="subTitle" idx="1"/>
          </p:nvPr>
        </p:nvSpPr>
        <p:spPr/>
        <p:txBody>
          <a:bodyPr/>
          <a:lstStyle/>
          <a:p>
            <a:endParaRPr lang="en-US" dirty="0"/>
          </a:p>
        </p:txBody>
      </p:sp>
      <p:sp useBgFill="1">
        <p:nvSpPr>
          <p:cNvPr id="4" name="Rectangle 3">
            <a:extLst>
              <a:ext uri="{FF2B5EF4-FFF2-40B4-BE49-F238E27FC236}">
                <a16:creationId xmlns:a16="http://schemas.microsoft.com/office/drawing/2014/main" id="{A4BC986A-867B-088D-3827-14330716D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BEA1E3-2457-4920-C275-020C06014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PIs 101: What Is an API Call? | Nordic APIs |">
            <a:extLst>
              <a:ext uri="{FF2B5EF4-FFF2-40B4-BE49-F238E27FC236}">
                <a16:creationId xmlns:a16="http://schemas.microsoft.com/office/drawing/2014/main" id="{47628398-C98C-A71D-17B8-FBE0DCBDA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6479" y="480034"/>
            <a:ext cx="3475311" cy="19461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itle 1">
            <a:extLst>
              <a:ext uri="{FF2B5EF4-FFF2-40B4-BE49-F238E27FC236}">
                <a16:creationId xmlns:a16="http://schemas.microsoft.com/office/drawing/2014/main" id="{A1A9C551-0179-98BC-7759-F441600465E0}"/>
              </a:ext>
            </a:extLst>
          </p:cNvPr>
          <p:cNvGraphicFramePr/>
          <p:nvPr>
            <p:extLst>
              <p:ext uri="{D42A27DB-BD31-4B8C-83A1-F6EECF244321}">
                <p14:modId xmlns:p14="http://schemas.microsoft.com/office/powerpoint/2010/main" val="167436771"/>
              </p:ext>
            </p:extLst>
          </p:nvPr>
        </p:nvGraphicFramePr>
        <p:xfrm>
          <a:off x="427831" y="-62681"/>
          <a:ext cx="6300773" cy="6155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1934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5A429-F1C7-5912-BD9C-ABE18518072F}"/>
              </a:ext>
            </a:extLst>
          </p:cNvPr>
          <p:cNvSpPr>
            <a:spLocks noGrp="1"/>
          </p:cNvSpPr>
          <p:nvPr>
            <p:ph type="ctrTitle"/>
          </p:nvPr>
        </p:nvSpPr>
        <p:spPr>
          <a:xfrm>
            <a:off x="550863" y="549275"/>
            <a:ext cx="5437187" cy="2986234"/>
          </a:xfrm>
        </p:spPr>
        <p:txBody>
          <a:bodyPr anchor="b">
            <a:normAutofit/>
          </a:bodyPr>
          <a:lstStyle/>
          <a:p>
            <a:r>
              <a:rPr lang="en-US" b="1"/>
              <a:t>Register</a:t>
            </a:r>
          </a:p>
          <a:p>
            <a:endParaRPr lang="en-US" b="1"/>
          </a:p>
        </p:txBody>
      </p:sp>
      <p:sp>
        <p:nvSpPr>
          <p:cNvPr id="15" name="Oval 14">
            <a:extLst>
              <a:ext uri="{FF2B5EF4-FFF2-40B4-BE49-F238E27FC236}">
                <a16:creationId xmlns:a16="http://schemas.microsoft.com/office/drawing/2014/main" id="{BEBFBB3C-FA07-4A06-A8D8-D690F92A2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Text&#10;&#10;Description automatically generated">
            <a:extLst>
              <a:ext uri="{FF2B5EF4-FFF2-40B4-BE49-F238E27FC236}">
                <a16:creationId xmlns:a16="http://schemas.microsoft.com/office/drawing/2014/main" id="{5C677C07-DDF3-39FD-8124-D298B82A2E43}"/>
              </a:ext>
            </a:extLst>
          </p:cNvPr>
          <p:cNvPicPr>
            <a:picLocks noChangeAspect="1"/>
          </p:cNvPicPr>
          <p:nvPr/>
        </p:nvPicPr>
        <p:blipFill>
          <a:blip r:embed="rId2"/>
          <a:stretch>
            <a:fillRect/>
          </a:stretch>
        </p:blipFill>
        <p:spPr>
          <a:xfrm>
            <a:off x="4718304" y="915095"/>
            <a:ext cx="6922835" cy="5029397"/>
          </a:xfrm>
          <a:custGeom>
            <a:avLst/>
            <a:gdLst/>
            <a:ahLst/>
            <a:cxnLst/>
            <a:rect l="l" t="t" r="r" b="b"/>
            <a:pathLst>
              <a:path w="5437187" h="5761037">
                <a:moveTo>
                  <a:pt x="0" y="0"/>
                </a:moveTo>
                <a:lnTo>
                  <a:pt x="5437187" y="0"/>
                </a:lnTo>
                <a:lnTo>
                  <a:pt x="5437187" y="5761037"/>
                </a:lnTo>
                <a:lnTo>
                  <a:pt x="0" y="5761037"/>
                </a:lnTo>
                <a:close/>
              </a:path>
            </a:pathLst>
          </a:custGeom>
        </p:spPr>
      </p:pic>
      <p:pic>
        <p:nvPicPr>
          <p:cNvPr id="13314" name="Picture 2" descr="Registration &amp; Supply Lists - Shirley &amp; Bill Wallin Elementary School">
            <a:extLst>
              <a:ext uri="{FF2B5EF4-FFF2-40B4-BE49-F238E27FC236}">
                <a16:creationId xmlns:a16="http://schemas.microsoft.com/office/drawing/2014/main" id="{B2B2A0C1-0A37-C5A9-B1CB-1127F7C26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642" y="2647369"/>
            <a:ext cx="1366510" cy="108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77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72A0737-14A5-29D6-0749-662C6BEB8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9D1C333-93E4-B4C8-7C28-3930621D82A0}"/>
              </a:ext>
            </a:extLst>
          </p:cNvPr>
          <p:cNvSpPr>
            <a:spLocks noGrp="1"/>
          </p:cNvSpPr>
          <p:nvPr>
            <p:ph type="ctrTitle"/>
          </p:nvPr>
        </p:nvSpPr>
        <p:spPr>
          <a:xfrm>
            <a:off x="550863" y="549275"/>
            <a:ext cx="5437187" cy="2986234"/>
          </a:xfrm>
        </p:spPr>
        <p:txBody>
          <a:bodyPr anchor="b">
            <a:normAutofit/>
          </a:bodyPr>
          <a:lstStyle/>
          <a:p>
            <a:r>
              <a:rPr lang="en-US" b="1" dirty="0"/>
              <a:t>Login</a:t>
            </a:r>
          </a:p>
          <a:p>
            <a:endParaRPr lang="en-US" b="1" dirty="0"/>
          </a:p>
        </p:txBody>
      </p:sp>
      <p:sp>
        <p:nvSpPr>
          <p:cNvPr id="9" name="Oval 8">
            <a:extLst>
              <a:ext uri="{FF2B5EF4-FFF2-40B4-BE49-F238E27FC236}">
                <a16:creationId xmlns:a16="http://schemas.microsoft.com/office/drawing/2014/main" id="{2DDB8263-0B8B-4BD4-4A8F-C9A85B57D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descr="Text&#10;&#10;Description automatically generated">
            <a:extLst>
              <a:ext uri="{FF2B5EF4-FFF2-40B4-BE49-F238E27FC236}">
                <a16:creationId xmlns:a16="http://schemas.microsoft.com/office/drawing/2014/main" id="{EB5C87B2-D5D5-550E-77F3-5DCF2B2452F2}"/>
              </a:ext>
            </a:extLst>
          </p:cNvPr>
          <p:cNvPicPr>
            <a:picLocks noChangeAspect="1"/>
          </p:cNvPicPr>
          <p:nvPr/>
        </p:nvPicPr>
        <p:blipFill>
          <a:blip r:embed="rId2"/>
          <a:stretch>
            <a:fillRect/>
          </a:stretch>
        </p:blipFill>
        <p:spPr>
          <a:xfrm>
            <a:off x="3487403" y="549275"/>
            <a:ext cx="7772400" cy="5551714"/>
          </a:xfrm>
          <a:prstGeom prst="rect">
            <a:avLst/>
          </a:prstGeom>
        </p:spPr>
      </p:pic>
      <p:pic>
        <p:nvPicPr>
          <p:cNvPr id="12290" name="Picture 2" descr="Computer login Customizable Cartoon Illustrations | Bro Style">
            <a:extLst>
              <a:ext uri="{FF2B5EF4-FFF2-40B4-BE49-F238E27FC236}">
                <a16:creationId xmlns:a16="http://schemas.microsoft.com/office/drawing/2014/main" id="{4C01A850-DA7F-B9A5-268F-8CC40EBE4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02" y="2617666"/>
            <a:ext cx="1622668" cy="162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68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3" name="Freeform: Shape 22">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Title 1">
            <a:extLst>
              <a:ext uri="{FF2B5EF4-FFF2-40B4-BE49-F238E27FC236}">
                <a16:creationId xmlns:a16="http://schemas.microsoft.com/office/drawing/2014/main" id="{CA05D167-7D24-A133-491C-0739036ED5B8}"/>
              </a:ext>
            </a:extLst>
          </p:cNvPr>
          <p:cNvSpPr>
            <a:spLocks noGrp="1"/>
          </p:cNvSpPr>
          <p:nvPr>
            <p:ph type="ctrTitle"/>
          </p:nvPr>
        </p:nvSpPr>
        <p:spPr>
          <a:xfrm>
            <a:off x="365126" y="1130013"/>
            <a:ext cx="3565524" cy="3034657"/>
          </a:xfrm>
        </p:spPr>
        <p:txBody>
          <a:bodyPr anchor="b">
            <a:normAutofit/>
          </a:bodyPr>
          <a:lstStyle/>
          <a:p>
            <a:r>
              <a:rPr lang="en-US" sz="4800" b="1" dirty="0" err="1"/>
              <a:t>GetProfile</a:t>
            </a:r>
            <a:br>
              <a:rPr lang="en-US" sz="4800" b="1" dirty="0"/>
            </a:br>
            <a:r>
              <a:rPr lang="en-US" sz="2000" b="1" dirty="0"/>
              <a:t>(/user/profile)</a:t>
            </a:r>
          </a:p>
          <a:p>
            <a:endParaRPr lang="en-US" sz="4800" b="1" dirty="0"/>
          </a:p>
        </p:txBody>
      </p:sp>
      <p:grpSp>
        <p:nvGrpSpPr>
          <p:cNvPr id="26" name="Group 25">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7"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3" name="Picture 12" descr="Text&#10;&#10;Description automatically generated">
            <a:extLst>
              <a:ext uri="{FF2B5EF4-FFF2-40B4-BE49-F238E27FC236}">
                <a16:creationId xmlns:a16="http://schemas.microsoft.com/office/drawing/2014/main" id="{0CE4F5D7-F9BF-52DC-E41E-67889730846E}"/>
              </a:ext>
            </a:extLst>
          </p:cNvPr>
          <p:cNvPicPr>
            <a:picLocks noChangeAspect="1"/>
          </p:cNvPicPr>
          <p:nvPr/>
        </p:nvPicPr>
        <p:blipFill>
          <a:blip r:embed="rId2"/>
          <a:stretch>
            <a:fillRect/>
          </a:stretch>
        </p:blipFill>
        <p:spPr>
          <a:xfrm>
            <a:off x="4295776" y="2199445"/>
            <a:ext cx="7345363" cy="2460696"/>
          </a:xfrm>
          <a:custGeom>
            <a:avLst/>
            <a:gdLst/>
            <a:ahLst/>
            <a:cxnLst/>
            <a:rect l="l" t="t" r="r" b="b"/>
            <a:pathLst>
              <a:path w="7345363" h="5761037">
                <a:moveTo>
                  <a:pt x="0" y="0"/>
                </a:moveTo>
                <a:lnTo>
                  <a:pt x="7345363" y="0"/>
                </a:lnTo>
                <a:lnTo>
                  <a:pt x="7345363" y="5761037"/>
                </a:lnTo>
                <a:lnTo>
                  <a:pt x="0" y="5761037"/>
                </a:lnTo>
                <a:close/>
              </a:path>
            </a:pathLst>
          </a:custGeom>
        </p:spPr>
      </p:pic>
      <p:pic>
        <p:nvPicPr>
          <p:cNvPr id="11266" name="Picture 2" descr="10 Linkedin Profile Picture Tips To Boost Your Resume">
            <a:extLst>
              <a:ext uri="{FF2B5EF4-FFF2-40B4-BE49-F238E27FC236}">
                <a16:creationId xmlns:a16="http://schemas.microsoft.com/office/drawing/2014/main" id="{E039B7BA-9962-F5F3-E56A-289F1D050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1" y="3551016"/>
            <a:ext cx="2296699" cy="125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192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08331-DDA0-75B7-9E89-291349C64F5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D41DC73-8255-8340-D370-BFEECD1B74FE}"/>
              </a:ext>
            </a:extLst>
          </p:cNvPr>
          <p:cNvSpPr>
            <a:spLocks noGrp="1"/>
          </p:cNvSpPr>
          <p:nvPr>
            <p:ph type="subTitle" idx="1"/>
          </p:nvPr>
        </p:nvSpPr>
        <p:spPr/>
        <p:txBody>
          <a:bodyPr/>
          <a:lstStyle/>
          <a:p>
            <a:endParaRPr lang="en-US"/>
          </a:p>
        </p:txBody>
      </p:sp>
      <p:sp useBgFill="1">
        <p:nvSpPr>
          <p:cNvPr id="4" name="Rectangle 3">
            <a:extLst>
              <a:ext uri="{FF2B5EF4-FFF2-40B4-BE49-F238E27FC236}">
                <a16:creationId xmlns:a16="http://schemas.microsoft.com/office/drawing/2014/main" id="{99AA5BD6-6E4C-76D5-6ACA-84894724B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D9310B6-F8FB-C24F-7D17-9AE75472C518}"/>
              </a:ext>
            </a:extLst>
          </p:cNvPr>
          <p:cNvSpPr txBox="1">
            <a:spLocks/>
          </p:cNvSpPr>
          <p:nvPr/>
        </p:nvSpPr>
        <p:spPr>
          <a:xfrm>
            <a:off x="427831" y="21299"/>
            <a:ext cx="11336337" cy="891815"/>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pPr algn="ctr">
              <a:lnSpc>
                <a:spcPct val="90000"/>
              </a:lnSpc>
            </a:pPr>
            <a:r>
              <a:rPr lang="en-US" sz="3400" b="1" dirty="0"/>
              <a:t>Table Specification</a:t>
            </a:r>
            <a:endParaRPr lang="en-US" sz="2000" b="1" dirty="0"/>
          </a:p>
          <a:p>
            <a:pPr algn="ctr">
              <a:lnSpc>
                <a:spcPct val="90000"/>
              </a:lnSpc>
            </a:pPr>
            <a:endParaRPr lang="en-US" sz="2000" b="1" dirty="0"/>
          </a:p>
        </p:txBody>
      </p:sp>
      <p:sp>
        <p:nvSpPr>
          <p:cNvPr id="6" name="Rectangle 5">
            <a:extLst>
              <a:ext uri="{FF2B5EF4-FFF2-40B4-BE49-F238E27FC236}">
                <a16:creationId xmlns:a16="http://schemas.microsoft.com/office/drawing/2014/main" id="{C24DAE5B-2794-59F2-B5F0-27C68E098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able&#10;&#10;Description automatically generated">
            <a:extLst>
              <a:ext uri="{FF2B5EF4-FFF2-40B4-BE49-F238E27FC236}">
                <a16:creationId xmlns:a16="http://schemas.microsoft.com/office/drawing/2014/main" id="{028B3491-9E9A-49E8-851D-2AD74C84EC61}"/>
              </a:ext>
            </a:extLst>
          </p:cNvPr>
          <p:cNvPicPr>
            <a:picLocks noChangeAspect="1"/>
          </p:cNvPicPr>
          <p:nvPr/>
        </p:nvPicPr>
        <p:blipFill>
          <a:blip r:embed="rId2"/>
          <a:stretch>
            <a:fillRect/>
          </a:stretch>
        </p:blipFill>
        <p:spPr>
          <a:xfrm>
            <a:off x="858934" y="523171"/>
            <a:ext cx="9976079" cy="6163672"/>
          </a:xfrm>
          <a:prstGeom prst="rect">
            <a:avLst/>
          </a:prstGeom>
        </p:spPr>
      </p:pic>
      <p:sp useBgFill="1">
        <p:nvSpPr>
          <p:cNvPr id="7" name="Rectangle 6">
            <a:extLst>
              <a:ext uri="{FF2B5EF4-FFF2-40B4-BE49-F238E27FC236}">
                <a16:creationId xmlns:a16="http://schemas.microsoft.com/office/drawing/2014/main" id="{76D302AC-B9B3-6EE2-4AA3-A7DD7C930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44683C6-F17A-68F3-BF82-7DF8445676DF}"/>
              </a:ext>
            </a:extLst>
          </p:cNvPr>
          <p:cNvSpPr txBox="1">
            <a:spLocks/>
          </p:cNvSpPr>
          <p:nvPr/>
        </p:nvSpPr>
        <p:spPr>
          <a:xfrm>
            <a:off x="550863" y="549275"/>
            <a:ext cx="5437187" cy="2986234"/>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r>
              <a:rPr lang="en-US" b="1" dirty="0"/>
              <a:t>Edit</a:t>
            </a:r>
          </a:p>
          <a:p>
            <a:endParaRPr lang="en-US" b="1" dirty="0"/>
          </a:p>
        </p:txBody>
      </p:sp>
      <p:sp>
        <p:nvSpPr>
          <p:cNvPr id="9" name="Oval 8">
            <a:extLst>
              <a:ext uri="{FF2B5EF4-FFF2-40B4-BE49-F238E27FC236}">
                <a16:creationId xmlns:a16="http://schemas.microsoft.com/office/drawing/2014/main" id="{676D79B4-946A-DDCD-7CAC-A2159E60A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12" descr="A screenshot of a computer&#10;&#10;Description automatically generated with medium confidence">
            <a:extLst>
              <a:ext uri="{FF2B5EF4-FFF2-40B4-BE49-F238E27FC236}">
                <a16:creationId xmlns:a16="http://schemas.microsoft.com/office/drawing/2014/main" id="{CABBA785-AE0B-BB5A-F3A1-677121919FC8}"/>
              </a:ext>
            </a:extLst>
          </p:cNvPr>
          <p:cNvPicPr>
            <a:picLocks noChangeAspect="1"/>
          </p:cNvPicPr>
          <p:nvPr/>
        </p:nvPicPr>
        <p:blipFill>
          <a:blip r:embed="rId3"/>
          <a:stretch>
            <a:fillRect/>
          </a:stretch>
        </p:blipFill>
        <p:spPr>
          <a:xfrm>
            <a:off x="3747629" y="1105570"/>
            <a:ext cx="6967115" cy="3714800"/>
          </a:xfrm>
          <a:prstGeom prst="rect">
            <a:avLst/>
          </a:prstGeom>
        </p:spPr>
      </p:pic>
      <p:pic>
        <p:nvPicPr>
          <p:cNvPr id="10242" name="Picture 2" descr="Edit Profile Icon PNG Images, Vectors Free Download - Pngtree">
            <a:extLst>
              <a:ext uri="{FF2B5EF4-FFF2-40B4-BE49-F238E27FC236}">
                <a16:creationId xmlns:a16="http://schemas.microsoft.com/office/drawing/2014/main" id="{55F054A4-5BC4-5BE6-BECA-FA0DF75B4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848" y="2471446"/>
            <a:ext cx="1149642" cy="114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654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2" name="Freeform: Shape 21">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Title 1">
            <a:extLst>
              <a:ext uri="{FF2B5EF4-FFF2-40B4-BE49-F238E27FC236}">
                <a16:creationId xmlns:a16="http://schemas.microsoft.com/office/drawing/2014/main" id="{EB6C9FF4-F377-61BC-64F8-BA3115D8520A}"/>
              </a:ext>
            </a:extLst>
          </p:cNvPr>
          <p:cNvSpPr>
            <a:spLocks noGrp="1"/>
          </p:cNvSpPr>
          <p:nvPr>
            <p:ph type="ctrTitle"/>
          </p:nvPr>
        </p:nvSpPr>
        <p:spPr>
          <a:xfrm>
            <a:off x="550864" y="549275"/>
            <a:ext cx="3565524" cy="3034657"/>
          </a:xfrm>
        </p:spPr>
        <p:txBody>
          <a:bodyPr anchor="b">
            <a:normAutofit/>
          </a:bodyPr>
          <a:lstStyle/>
          <a:p>
            <a:r>
              <a:rPr lang="en-US" sz="4800" b="1"/>
              <a:t>Delete</a:t>
            </a:r>
          </a:p>
          <a:p>
            <a:endParaRPr lang="en-US" sz="4800" b="1"/>
          </a:p>
        </p:txBody>
      </p:sp>
      <p:grpSp>
        <p:nvGrpSpPr>
          <p:cNvPr id="25" name="Group 24">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6"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11" descr="Text&#10;&#10;Description automatically generated">
            <a:extLst>
              <a:ext uri="{FF2B5EF4-FFF2-40B4-BE49-F238E27FC236}">
                <a16:creationId xmlns:a16="http://schemas.microsoft.com/office/drawing/2014/main" id="{544B07A2-3505-A5CA-7FDA-3652F7DA7C83}"/>
              </a:ext>
            </a:extLst>
          </p:cNvPr>
          <p:cNvPicPr>
            <a:picLocks noChangeAspect="1"/>
          </p:cNvPicPr>
          <p:nvPr/>
        </p:nvPicPr>
        <p:blipFill>
          <a:blip r:embed="rId2"/>
          <a:stretch>
            <a:fillRect/>
          </a:stretch>
        </p:blipFill>
        <p:spPr>
          <a:xfrm>
            <a:off x="3864455" y="1388266"/>
            <a:ext cx="7345363" cy="3615055"/>
          </a:xfrm>
          <a:custGeom>
            <a:avLst/>
            <a:gdLst/>
            <a:ahLst/>
            <a:cxnLst/>
            <a:rect l="l" t="t" r="r" b="b"/>
            <a:pathLst>
              <a:path w="7345363" h="5761037">
                <a:moveTo>
                  <a:pt x="0" y="0"/>
                </a:moveTo>
                <a:lnTo>
                  <a:pt x="7345363" y="0"/>
                </a:lnTo>
                <a:lnTo>
                  <a:pt x="7345363" y="5761037"/>
                </a:lnTo>
                <a:lnTo>
                  <a:pt x="0" y="5761037"/>
                </a:lnTo>
                <a:close/>
              </a:path>
            </a:pathLst>
          </a:custGeom>
        </p:spPr>
      </p:pic>
      <p:pic>
        <p:nvPicPr>
          <p:cNvPr id="9218" name="Picture 2" descr="User deleting social account to waste bin. Concept of delete profile,  account deactivation, remove data files or page. Flat vector illustration  7814449 Vector Art at Vecteezy">
            <a:extLst>
              <a:ext uri="{FF2B5EF4-FFF2-40B4-BE49-F238E27FC236}">
                <a16:creationId xmlns:a16="http://schemas.microsoft.com/office/drawing/2014/main" id="{74C50783-B51B-C055-9DC9-C013E018A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71" y="2818593"/>
            <a:ext cx="1475033" cy="147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01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5" name="Rectangle 10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9F4DF-9449-216C-1171-F9056FA3F390}"/>
              </a:ext>
            </a:extLst>
          </p:cNvPr>
          <p:cNvSpPr>
            <a:spLocks noGrp="1"/>
          </p:cNvSpPr>
          <p:nvPr>
            <p:ph type="ctrTitle"/>
          </p:nvPr>
        </p:nvSpPr>
        <p:spPr>
          <a:xfrm>
            <a:off x="6203950" y="549275"/>
            <a:ext cx="5437187" cy="2986234"/>
          </a:xfrm>
        </p:spPr>
        <p:txBody>
          <a:bodyPr anchor="b">
            <a:normAutofit/>
          </a:bodyPr>
          <a:lstStyle/>
          <a:p>
            <a:r>
              <a:rPr lang="en-US" b="1"/>
              <a:t>GitHub URL</a:t>
            </a:r>
          </a:p>
        </p:txBody>
      </p:sp>
      <p:sp>
        <p:nvSpPr>
          <p:cNvPr id="3" name="Subtitle 2">
            <a:extLst>
              <a:ext uri="{FF2B5EF4-FFF2-40B4-BE49-F238E27FC236}">
                <a16:creationId xmlns:a16="http://schemas.microsoft.com/office/drawing/2014/main" id="{8AB7C0C1-0755-47BC-9177-D8F40E223887}"/>
              </a:ext>
            </a:extLst>
          </p:cNvPr>
          <p:cNvSpPr>
            <a:spLocks noGrp="1"/>
          </p:cNvSpPr>
          <p:nvPr>
            <p:ph type="subTitle" idx="1"/>
          </p:nvPr>
        </p:nvSpPr>
        <p:spPr>
          <a:xfrm>
            <a:off x="6203950" y="3827610"/>
            <a:ext cx="5437187" cy="2265216"/>
          </a:xfrm>
        </p:spPr>
        <p:txBody>
          <a:bodyPr>
            <a:normAutofit/>
          </a:bodyPr>
          <a:lstStyle/>
          <a:p>
            <a:r>
              <a:rPr lang="en-US" dirty="0">
                <a:solidFill>
                  <a:schemeClr val="tx1">
                    <a:alpha val="60000"/>
                  </a:schemeClr>
                </a:solidFill>
                <a:hlinkClick r:id="rId2"/>
              </a:rPr>
              <a:t>https://github.com/Saiteja1807/MaidEase</a:t>
            </a:r>
            <a:r>
              <a:rPr lang="en-US" dirty="0">
                <a:solidFill>
                  <a:schemeClr val="tx1">
                    <a:alpha val="60000"/>
                  </a:schemeClr>
                </a:solidFill>
              </a:rPr>
              <a:t> </a:t>
            </a:r>
          </a:p>
        </p:txBody>
      </p:sp>
      <p:pic>
        <p:nvPicPr>
          <p:cNvPr id="1026" name="Picture 2" descr="Github Logo Icon - Free vector graphic on Pixabay">
            <a:extLst>
              <a:ext uri="{FF2B5EF4-FFF2-40B4-BE49-F238E27FC236}">
                <a16:creationId xmlns:a16="http://schemas.microsoft.com/office/drawing/2014/main" id="{07ECA059-F9C0-495A-EF8E-A7F7CE7A94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0863" y="878681"/>
            <a:ext cx="5102225" cy="5102225"/>
          </a:xfrm>
          <a:custGeom>
            <a:avLst/>
            <a:gdLst/>
            <a:ahLst/>
            <a:cxnLst/>
            <a:rect l="l" t="t" r="r" b="b"/>
            <a:pathLst>
              <a:path w="5102225" h="5761037">
                <a:moveTo>
                  <a:pt x="0" y="0"/>
                </a:moveTo>
                <a:lnTo>
                  <a:pt x="5102225" y="0"/>
                </a:lnTo>
                <a:lnTo>
                  <a:pt x="5102225"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Black Cartoon Cleaning Lady Stock Illustrations – 170 Black Cartoon  Cleaning Lady Stock Illustrations, Vectors &amp; Clipart - Dreamstime">
            <a:extLst>
              <a:ext uri="{FF2B5EF4-FFF2-40B4-BE49-F238E27FC236}">
                <a16:creationId xmlns:a16="http://schemas.microsoft.com/office/drawing/2014/main" id="{B2EAFE96-6FC3-CD1F-3685-96126B0DD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75" y="0"/>
            <a:ext cx="1478110" cy="155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079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41" name="Freeform: Shape 40">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Title 1">
            <a:extLst>
              <a:ext uri="{FF2B5EF4-FFF2-40B4-BE49-F238E27FC236}">
                <a16:creationId xmlns:a16="http://schemas.microsoft.com/office/drawing/2014/main" id="{B72222BC-65A3-104D-06B0-75CFA43E86D3}"/>
              </a:ext>
            </a:extLst>
          </p:cNvPr>
          <p:cNvSpPr>
            <a:spLocks noGrp="1"/>
          </p:cNvSpPr>
          <p:nvPr>
            <p:ph type="ctrTitle"/>
          </p:nvPr>
        </p:nvSpPr>
        <p:spPr>
          <a:xfrm>
            <a:off x="461171" y="1759550"/>
            <a:ext cx="3565524" cy="3034657"/>
          </a:xfrm>
        </p:spPr>
        <p:txBody>
          <a:bodyPr anchor="b">
            <a:normAutofit/>
          </a:bodyPr>
          <a:lstStyle/>
          <a:p>
            <a:r>
              <a:rPr lang="en-US" sz="5400" b="1" dirty="0"/>
              <a:t>UI/ UX</a:t>
            </a:r>
            <a:br>
              <a:rPr lang="en-US" sz="4800" b="1" dirty="0"/>
            </a:br>
            <a:r>
              <a:rPr lang="en-US" sz="2200" b="1" dirty="0"/>
              <a:t>(Homepage, Login, Register, Profile, Edit, Delete)</a:t>
            </a:r>
          </a:p>
          <a:p>
            <a:endParaRPr lang="en-US" sz="4800" b="1" dirty="0"/>
          </a:p>
        </p:txBody>
      </p:sp>
      <p:grpSp>
        <p:nvGrpSpPr>
          <p:cNvPr id="44" name="Group 43">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45"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3" name="Picture 22">
            <a:extLst>
              <a:ext uri="{FF2B5EF4-FFF2-40B4-BE49-F238E27FC236}">
                <a16:creationId xmlns:a16="http://schemas.microsoft.com/office/drawing/2014/main" id="{B3022237-50C3-8956-DE4D-836BDED38773}"/>
              </a:ext>
            </a:extLst>
          </p:cNvPr>
          <p:cNvPicPr>
            <a:picLocks noChangeAspect="1"/>
          </p:cNvPicPr>
          <p:nvPr/>
        </p:nvPicPr>
        <p:blipFill rotWithShape="1">
          <a:blip r:embed="rId2"/>
          <a:stretch/>
        </p:blipFill>
        <p:spPr>
          <a:xfrm>
            <a:off x="4295776" y="1363910"/>
            <a:ext cx="7345363" cy="4131766"/>
          </a:xfrm>
          <a:custGeom>
            <a:avLst/>
            <a:gdLst/>
            <a:ahLst/>
            <a:cxnLst/>
            <a:rect l="l" t="t" r="r" b="b"/>
            <a:pathLst>
              <a:path w="7345363" h="5761037">
                <a:moveTo>
                  <a:pt x="0" y="0"/>
                </a:moveTo>
                <a:lnTo>
                  <a:pt x="7345363" y="0"/>
                </a:lnTo>
                <a:lnTo>
                  <a:pt x="7345363" y="5761037"/>
                </a:lnTo>
                <a:lnTo>
                  <a:pt x="0" y="5761037"/>
                </a:lnTo>
                <a:close/>
              </a:path>
            </a:pathLst>
          </a:custGeom>
        </p:spPr>
      </p:pic>
      <p:pic>
        <p:nvPicPr>
          <p:cNvPr id="2054" name="Picture 6" descr="A Step by Step Guide to UI/UX Design Process : Aufait UX">
            <a:extLst>
              <a:ext uri="{FF2B5EF4-FFF2-40B4-BE49-F238E27FC236}">
                <a16:creationId xmlns:a16="http://schemas.microsoft.com/office/drawing/2014/main" id="{168792DF-E04C-3F58-9F96-1991BFAB0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39666"/>
            <a:ext cx="3445211" cy="197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21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27">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9" name="Freeform: Shape 28">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Title 1">
            <a:extLst>
              <a:ext uri="{FF2B5EF4-FFF2-40B4-BE49-F238E27FC236}">
                <a16:creationId xmlns:a16="http://schemas.microsoft.com/office/drawing/2014/main" id="{D6C049C0-E1BF-3823-0C43-7146099AEF4E}"/>
              </a:ext>
            </a:extLst>
          </p:cNvPr>
          <p:cNvSpPr>
            <a:spLocks noGrp="1"/>
          </p:cNvSpPr>
          <p:nvPr>
            <p:ph type="ctrTitle"/>
          </p:nvPr>
        </p:nvSpPr>
        <p:spPr>
          <a:xfrm>
            <a:off x="550864" y="549275"/>
            <a:ext cx="3565524" cy="3034657"/>
          </a:xfrm>
        </p:spPr>
        <p:txBody>
          <a:bodyPr anchor="b">
            <a:normAutofit/>
          </a:bodyPr>
          <a:lstStyle/>
          <a:p>
            <a:r>
              <a:rPr lang="en-US" sz="4800" b="1" dirty="0"/>
              <a:t>Homepage</a:t>
            </a:r>
          </a:p>
          <a:p>
            <a:endParaRPr lang="en-US" sz="4800" b="1" dirty="0"/>
          </a:p>
        </p:txBody>
      </p:sp>
      <p:grpSp>
        <p:nvGrpSpPr>
          <p:cNvPr id="32" name="Group 31">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3"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 name="Picture 18" descr="Text&#10;&#10;Description automatically generated">
            <a:extLst>
              <a:ext uri="{FF2B5EF4-FFF2-40B4-BE49-F238E27FC236}">
                <a16:creationId xmlns:a16="http://schemas.microsoft.com/office/drawing/2014/main" id="{5F852EFD-0B67-0F22-2931-BE4A23E1DF98}"/>
              </a:ext>
            </a:extLst>
          </p:cNvPr>
          <p:cNvPicPr>
            <a:picLocks noChangeAspect="1"/>
          </p:cNvPicPr>
          <p:nvPr/>
        </p:nvPicPr>
        <p:blipFill>
          <a:blip r:embed="rId2"/>
          <a:stretch>
            <a:fillRect/>
          </a:stretch>
        </p:blipFill>
        <p:spPr>
          <a:xfrm>
            <a:off x="4599430" y="549275"/>
            <a:ext cx="6738054" cy="5761037"/>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4213569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itle 1">
            <a:extLst>
              <a:ext uri="{FF2B5EF4-FFF2-40B4-BE49-F238E27FC236}">
                <a16:creationId xmlns:a16="http://schemas.microsoft.com/office/drawing/2014/main" id="{AB590CD3-36E9-3F9A-7FB0-797D98B4B153}"/>
              </a:ext>
            </a:extLst>
          </p:cNvPr>
          <p:cNvSpPr>
            <a:spLocks noGrp="1"/>
          </p:cNvSpPr>
          <p:nvPr>
            <p:ph type="ctrTitle"/>
          </p:nvPr>
        </p:nvSpPr>
        <p:spPr>
          <a:xfrm>
            <a:off x="550864" y="549275"/>
            <a:ext cx="3565524" cy="3034657"/>
          </a:xfrm>
        </p:spPr>
        <p:txBody>
          <a:bodyPr anchor="b">
            <a:normAutofit/>
          </a:bodyPr>
          <a:lstStyle/>
          <a:p>
            <a:r>
              <a:rPr lang="en-US" sz="4800" b="1" dirty="0"/>
              <a:t>Login</a:t>
            </a:r>
          </a:p>
          <a:p>
            <a:endParaRPr lang="en-US" sz="4800" b="1" dirty="0"/>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Picture 15" descr="Text&#10;&#10;Description automatically generated">
            <a:extLst>
              <a:ext uri="{FF2B5EF4-FFF2-40B4-BE49-F238E27FC236}">
                <a16:creationId xmlns:a16="http://schemas.microsoft.com/office/drawing/2014/main" id="{C483D0DD-909D-DB12-FB90-B9B06BA89132}"/>
              </a:ext>
            </a:extLst>
          </p:cNvPr>
          <p:cNvPicPr>
            <a:picLocks noChangeAspect="1"/>
          </p:cNvPicPr>
          <p:nvPr/>
        </p:nvPicPr>
        <p:blipFill>
          <a:blip r:embed="rId2"/>
          <a:stretch>
            <a:fillRect/>
          </a:stretch>
        </p:blipFill>
        <p:spPr>
          <a:xfrm>
            <a:off x="4295776" y="1409819"/>
            <a:ext cx="7345363" cy="4039949"/>
          </a:xfrm>
          <a:custGeom>
            <a:avLst/>
            <a:gdLst/>
            <a:ahLst/>
            <a:cxnLst/>
            <a:rect l="l" t="t" r="r" b="b"/>
            <a:pathLst>
              <a:path w="7345363" h="5761037">
                <a:moveTo>
                  <a:pt x="0" y="0"/>
                </a:moveTo>
                <a:lnTo>
                  <a:pt x="7345363" y="0"/>
                </a:lnTo>
                <a:lnTo>
                  <a:pt x="7345363" y="5761037"/>
                </a:lnTo>
                <a:lnTo>
                  <a:pt x="0" y="5761037"/>
                </a:lnTo>
                <a:close/>
              </a:path>
            </a:pathLst>
          </a:custGeom>
        </p:spPr>
      </p:pic>
      <p:pic>
        <p:nvPicPr>
          <p:cNvPr id="5122" name="Picture 2" descr="Cartoon Style Doodle of Notebook with Login To Secure Account on Screen  Stock Vector - Illustration of black, document: 188410826">
            <a:extLst>
              <a:ext uri="{FF2B5EF4-FFF2-40B4-BE49-F238E27FC236}">
                <a16:creationId xmlns:a16="http://schemas.microsoft.com/office/drawing/2014/main" id="{E5E600A7-0605-99BF-07DF-49242AB2A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05" y="3008881"/>
            <a:ext cx="2289998" cy="152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39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itle 1">
            <a:extLst>
              <a:ext uri="{FF2B5EF4-FFF2-40B4-BE49-F238E27FC236}">
                <a16:creationId xmlns:a16="http://schemas.microsoft.com/office/drawing/2014/main" id="{B4C1CC87-454A-8803-688C-1917C9F7E509}"/>
              </a:ext>
            </a:extLst>
          </p:cNvPr>
          <p:cNvSpPr>
            <a:spLocks noGrp="1"/>
          </p:cNvSpPr>
          <p:nvPr>
            <p:ph type="ctrTitle"/>
          </p:nvPr>
        </p:nvSpPr>
        <p:spPr>
          <a:xfrm>
            <a:off x="550864" y="549275"/>
            <a:ext cx="3565524" cy="3034657"/>
          </a:xfrm>
        </p:spPr>
        <p:txBody>
          <a:bodyPr anchor="b">
            <a:normAutofit/>
          </a:bodyPr>
          <a:lstStyle/>
          <a:p>
            <a:r>
              <a:rPr lang="en-US" sz="4800" b="1"/>
              <a:t>Register</a:t>
            </a:r>
          </a:p>
          <a:p>
            <a:endParaRPr lang="en-US" sz="4800" b="1" dirty="0"/>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Picture 15" descr="Text&#10;&#10;Description automatically generated">
            <a:extLst>
              <a:ext uri="{FF2B5EF4-FFF2-40B4-BE49-F238E27FC236}">
                <a16:creationId xmlns:a16="http://schemas.microsoft.com/office/drawing/2014/main" id="{12A7B84B-0EEC-357F-E338-93A2BFA51AD0}"/>
              </a:ext>
            </a:extLst>
          </p:cNvPr>
          <p:cNvPicPr>
            <a:picLocks noChangeAspect="1"/>
          </p:cNvPicPr>
          <p:nvPr/>
        </p:nvPicPr>
        <p:blipFill>
          <a:blip r:embed="rId2"/>
          <a:stretch>
            <a:fillRect/>
          </a:stretch>
        </p:blipFill>
        <p:spPr>
          <a:xfrm>
            <a:off x="5145550" y="549275"/>
            <a:ext cx="5645815" cy="5761037"/>
          </a:xfrm>
          <a:custGeom>
            <a:avLst/>
            <a:gdLst/>
            <a:ahLst/>
            <a:cxnLst/>
            <a:rect l="l" t="t" r="r" b="b"/>
            <a:pathLst>
              <a:path w="7345363" h="5761037">
                <a:moveTo>
                  <a:pt x="0" y="0"/>
                </a:moveTo>
                <a:lnTo>
                  <a:pt x="7345363" y="0"/>
                </a:lnTo>
                <a:lnTo>
                  <a:pt x="7345363" y="5761037"/>
                </a:lnTo>
                <a:lnTo>
                  <a:pt x="0" y="5761037"/>
                </a:lnTo>
                <a:close/>
              </a:path>
            </a:pathLst>
          </a:custGeom>
        </p:spPr>
      </p:pic>
      <p:pic>
        <p:nvPicPr>
          <p:cNvPr id="4098" name="Picture 2" descr="Cartoon Cashier at the Supermarket at the Counter with Cash Register,  Character for Children. Flat Vector Illustration Stock Vector -  Illustration of person, counter: 226295898">
            <a:extLst>
              <a:ext uri="{FF2B5EF4-FFF2-40B4-BE49-F238E27FC236}">
                <a16:creationId xmlns:a16="http://schemas.microsoft.com/office/drawing/2014/main" id="{FBE63E40-7B59-54A2-77DB-C87A99818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678" y="2851343"/>
            <a:ext cx="820143" cy="86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0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DCAD9CCA-F812-D793-973D-0C835BE2BFE3}"/>
              </a:ext>
            </a:extLst>
          </p:cNvPr>
          <p:cNvSpPr>
            <a:spLocks noGrp="1"/>
          </p:cNvSpPr>
          <p:nvPr>
            <p:ph type="ctrTitle"/>
          </p:nvPr>
        </p:nvSpPr>
        <p:spPr>
          <a:xfrm>
            <a:off x="550864" y="549275"/>
            <a:ext cx="3565524" cy="3034657"/>
          </a:xfrm>
        </p:spPr>
        <p:txBody>
          <a:bodyPr anchor="b">
            <a:normAutofit/>
          </a:bodyPr>
          <a:lstStyle/>
          <a:p>
            <a:r>
              <a:rPr lang="en-US" sz="4800" b="1"/>
              <a:t>Profile</a:t>
            </a:r>
          </a:p>
          <a:p>
            <a:endParaRPr lang="en-US" sz="4800" b="1"/>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Picture 15" descr="Text&#10;&#10;Description automatically generated">
            <a:extLst>
              <a:ext uri="{FF2B5EF4-FFF2-40B4-BE49-F238E27FC236}">
                <a16:creationId xmlns:a16="http://schemas.microsoft.com/office/drawing/2014/main" id="{EE271A41-86CE-0AD1-45C4-8EDB7C61DCC9}"/>
              </a:ext>
            </a:extLst>
          </p:cNvPr>
          <p:cNvPicPr>
            <a:picLocks noChangeAspect="1"/>
          </p:cNvPicPr>
          <p:nvPr/>
        </p:nvPicPr>
        <p:blipFill>
          <a:blip r:embed="rId2"/>
          <a:stretch>
            <a:fillRect/>
          </a:stretch>
        </p:blipFill>
        <p:spPr>
          <a:xfrm>
            <a:off x="5159953" y="549275"/>
            <a:ext cx="5617009" cy="5761037"/>
          </a:xfrm>
          <a:custGeom>
            <a:avLst/>
            <a:gdLst/>
            <a:ahLst/>
            <a:cxnLst/>
            <a:rect l="l" t="t" r="r" b="b"/>
            <a:pathLst>
              <a:path w="7345363" h="5761037">
                <a:moveTo>
                  <a:pt x="0" y="0"/>
                </a:moveTo>
                <a:lnTo>
                  <a:pt x="7345363" y="0"/>
                </a:lnTo>
                <a:lnTo>
                  <a:pt x="7345363" y="5761037"/>
                </a:lnTo>
                <a:lnTo>
                  <a:pt x="0" y="5761037"/>
                </a:lnTo>
                <a:close/>
              </a:path>
            </a:pathLst>
          </a:custGeom>
        </p:spPr>
      </p:pic>
      <p:pic>
        <p:nvPicPr>
          <p:cNvPr id="6148" name="Picture 4" descr="Faceless male silhouette vector empty state avatar icon. Businessman.  Editable 404 not found persona for UX, UI design. Cartoon profile picture  with red dot. Colorful website, mobile error user badge 20168700 Vector">
            <a:extLst>
              <a:ext uri="{FF2B5EF4-FFF2-40B4-BE49-F238E27FC236}">
                <a16:creationId xmlns:a16="http://schemas.microsoft.com/office/drawing/2014/main" id="{07A965FB-7B4C-A044-7A20-F3496EB3F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840" y="2768812"/>
            <a:ext cx="1036396" cy="1059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406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itle 1">
            <a:extLst>
              <a:ext uri="{FF2B5EF4-FFF2-40B4-BE49-F238E27FC236}">
                <a16:creationId xmlns:a16="http://schemas.microsoft.com/office/drawing/2014/main" id="{404D8632-8153-24D1-C2D5-24D62A2D31A1}"/>
              </a:ext>
            </a:extLst>
          </p:cNvPr>
          <p:cNvSpPr>
            <a:spLocks noGrp="1"/>
          </p:cNvSpPr>
          <p:nvPr>
            <p:ph type="ctrTitle"/>
          </p:nvPr>
        </p:nvSpPr>
        <p:spPr>
          <a:xfrm>
            <a:off x="550864" y="549275"/>
            <a:ext cx="3565524" cy="3034657"/>
          </a:xfrm>
        </p:spPr>
        <p:txBody>
          <a:bodyPr anchor="b">
            <a:normAutofit/>
          </a:bodyPr>
          <a:lstStyle/>
          <a:p>
            <a:r>
              <a:rPr lang="en-US" sz="4800" b="1" dirty="0"/>
              <a:t>Edit</a:t>
            </a:r>
          </a:p>
          <a:p>
            <a:endParaRPr lang="en-US" sz="4800" b="1" dirty="0"/>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Picture 15" descr="Text&#10;&#10;Description automatically generated">
            <a:extLst>
              <a:ext uri="{FF2B5EF4-FFF2-40B4-BE49-F238E27FC236}">
                <a16:creationId xmlns:a16="http://schemas.microsoft.com/office/drawing/2014/main" id="{0E05C393-AF00-5F4C-E7C5-F1EE7E50820D}"/>
              </a:ext>
            </a:extLst>
          </p:cNvPr>
          <p:cNvPicPr>
            <a:picLocks noChangeAspect="1"/>
          </p:cNvPicPr>
          <p:nvPr/>
        </p:nvPicPr>
        <p:blipFill>
          <a:blip r:embed="rId2"/>
          <a:stretch>
            <a:fillRect/>
          </a:stretch>
        </p:blipFill>
        <p:spPr>
          <a:xfrm>
            <a:off x="5159953" y="549275"/>
            <a:ext cx="5617009" cy="5761037"/>
          </a:xfrm>
          <a:custGeom>
            <a:avLst/>
            <a:gdLst/>
            <a:ahLst/>
            <a:cxnLst/>
            <a:rect l="l" t="t" r="r" b="b"/>
            <a:pathLst>
              <a:path w="7345363" h="5761037">
                <a:moveTo>
                  <a:pt x="0" y="0"/>
                </a:moveTo>
                <a:lnTo>
                  <a:pt x="7345363" y="0"/>
                </a:lnTo>
                <a:lnTo>
                  <a:pt x="7345363" y="5761037"/>
                </a:lnTo>
                <a:lnTo>
                  <a:pt x="0" y="5761037"/>
                </a:lnTo>
                <a:close/>
              </a:path>
            </a:pathLst>
          </a:custGeom>
        </p:spPr>
      </p:pic>
      <p:pic>
        <p:nvPicPr>
          <p:cNvPr id="7170" name="Picture 2" descr="edit profile icon - Clip Art Library">
            <a:extLst>
              <a:ext uri="{FF2B5EF4-FFF2-40B4-BE49-F238E27FC236}">
                <a16:creationId xmlns:a16="http://schemas.microsoft.com/office/drawing/2014/main" id="{9F81789C-FF7E-E30D-B405-85E0A416D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32" y="2797865"/>
            <a:ext cx="978186" cy="97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37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5" name="Freeform: Shape 24">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A1C540C-0349-4E71-DC9D-3CDE3DED11F1}"/>
              </a:ext>
            </a:extLst>
          </p:cNvPr>
          <p:cNvSpPr>
            <a:spLocks noGrp="1"/>
          </p:cNvSpPr>
          <p:nvPr>
            <p:ph type="ctrTitle"/>
          </p:nvPr>
        </p:nvSpPr>
        <p:spPr>
          <a:xfrm>
            <a:off x="550864" y="549275"/>
            <a:ext cx="3565524" cy="3034657"/>
          </a:xfrm>
        </p:spPr>
        <p:txBody>
          <a:bodyPr anchor="b">
            <a:normAutofit/>
          </a:bodyPr>
          <a:lstStyle/>
          <a:p>
            <a:r>
              <a:rPr lang="en-US" sz="4800" b="1"/>
              <a:t>Delete</a:t>
            </a:r>
          </a:p>
        </p:txBody>
      </p:sp>
      <p:grpSp>
        <p:nvGrpSpPr>
          <p:cNvPr id="28" name="Group 27">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9"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Subtitle 2">
            <a:extLst>
              <a:ext uri="{FF2B5EF4-FFF2-40B4-BE49-F238E27FC236}">
                <a16:creationId xmlns:a16="http://schemas.microsoft.com/office/drawing/2014/main" id="{E194C1C9-AC5F-2839-522F-223B1B5A2317}"/>
              </a:ext>
            </a:extLst>
          </p:cNvPr>
          <p:cNvSpPr>
            <a:spLocks noGrp="1"/>
          </p:cNvSpPr>
          <p:nvPr>
            <p:ph type="subTitle" idx="1"/>
          </p:nvPr>
        </p:nvSpPr>
        <p:spPr>
          <a:xfrm>
            <a:off x="550863" y="3803406"/>
            <a:ext cx="3565525" cy="2289419"/>
          </a:xfrm>
        </p:spPr>
        <p:txBody>
          <a:bodyPr>
            <a:normAutofit/>
          </a:bodyPr>
          <a:lstStyle/>
          <a:p>
            <a:endParaRPr lang="en-US" sz="2000">
              <a:solidFill>
                <a:schemeClr val="tx1">
                  <a:alpha val="60000"/>
                </a:schemeClr>
              </a:solidFill>
            </a:endParaRPr>
          </a:p>
        </p:txBody>
      </p:sp>
      <p:pic>
        <p:nvPicPr>
          <p:cNvPr id="15" name="Picture 14" descr="Text&#10;&#10;Description automatically generated">
            <a:extLst>
              <a:ext uri="{FF2B5EF4-FFF2-40B4-BE49-F238E27FC236}">
                <a16:creationId xmlns:a16="http://schemas.microsoft.com/office/drawing/2014/main" id="{02D12D7B-AF35-AC5A-A619-8B20FE0FE34C}"/>
              </a:ext>
            </a:extLst>
          </p:cNvPr>
          <p:cNvPicPr>
            <a:picLocks noChangeAspect="1"/>
          </p:cNvPicPr>
          <p:nvPr/>
        </p:nvPicPr>
        <p:blipFill>
          <a:blip r:embed="rId2"/>
          <a:stretch>
            <a:fillRect/>
          </a:stretch>
        </p:blipFill>
        <p:spPr>
          <a:xfrm>
            <a:off x="5159953" y="549275"/>
            <a:ext cx="5617009" cy="5761037"/>
          </a:xfrm>
          <a:custGeom>
            <a:avLst/>
            <a:gdLst/>
            <a:ahLst/>
            <a:cxnLst/>
            <a:rect l="l" t="t" r="r" b="b"/>
            <a:pathLst>
              <a:path w="7345363" h="5761037">
                <a:moveTo>
                  <a:pt x="0" y="0"/>
                </a:moveTo>
                <a:lnTo>
                  <a:pt x="7345363" y="0"/>
                </a:lnTo>
                <a:lnTo>
                  <a:pt x="7345363" y="5761037"/>
                </a:lnTo>
                <a:lnTo>
                  <a:pt x="0" y="5761037"/>
                </a:lnTo>
                <a:close/>
              </a:path>
            </a:pathLst>
          </a:custGeom>
        </p:spPr>
      </p:pic>
      <p:pic>
        <p:nvPicPr>
          <p:cNvPr id="8194" name="Picture 2" descr="Delete user avatar icon, cartoon style - stock vector 3629864 | Crushpixel">
            <a:extLst>
              <a:ext uri="{FF2B5EF4-FFF2-40B4-BE49-F238E27FC236}">
                <a16:creationId xmlns:a16="http://schemas.microsoft.com/office/drawing/2014/main" id="{94203113-2B4A-1AEE-871A-DF6CF8FFB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10" y="3577792"/>
            <a:ext cx="777456" cy="77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917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F402CF7-BEB9-532D-2BCE-E8B106E92F1E}"/>
              </a:ext>
            </a:extLst>
          </p:cNvPr>
          <p:cNvSpPr>
            <a:spLocks noGrp="1"/>
          </p:cNvSpPr>
          <p:nvPr>
            <p:ph type="ctrTitle"/>
          </p:nvPr>
        </p:nvSpPr>
        <p:spPr>
          <a:xfrm>
            <a:off x="550864" y="549275"/>
            <a:ext cx="3565524" cy="3034657"/>
          </a:xfrm>
        </p:spPr>
        <p:txBody>
          <a:bodyPr anchor="b">
            <a:normAutofit/>
          </a:bodyPr>
          <a:lstStyle/>
          <a:p>
            <a:r>
              <a:rPr lang="en-US" sz="3400" b="1" dirty="0"/>
              <a:t>Development in Progress</a:t>
            </a:r>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Picture 15" descr="Text&#10;&#10;Description automatically generated">
            <a:extLst>
              <a:ext uri="{FF2B5EF4-FFF2-40B4-BE49-F238E27FC236}">
                <a16:creationId xmlns:a16="http://schemas.microsoft.com/office/drawing/2014/main" id="{0C28E52F-58A3-42FA-61E3-85587BAA2470}"/>
              </a:ext>
            </a:extLst>
          </p:cNvPr>
          <p:cNvPicPr>
            <a:picLocks noChangeAspect="1"/>
          </p:cNvPicPr>
          <p:nvPr/>
        </p:nvPicPr>
        <p:blipFill>
          <a:blip r:embed="rId2"/>
          <a:stretch>
            <a:fillRect/>
          </a:stretch>
        </p:blipFill>
        <p:spPr>
          <a:xfrm>
            <a:off x="4295776" y="1391456"/>
            <a:ext cx="7345363" cy="4076674"/>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8953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915AE-E62B-7FF1-2DE4-9435AE4E4FC8}"/>
              </a:ext>
            </a:extLst>
          </p:cNvPr>
          <p:cNvSpPr>
            <a:spLocks noGrp="1"/>
          </p:cNvSpPr>
          <p:nvPr>
            <p:ph type="ctrTitle"/>
          </p:nvPr>
        </p:nvSpPr>
        <p:spPr>
          <a:xfrm>
            <a:off x="550864" y="549275"/>
            <a:ext cx="6373812" cy="984885"/>
          </a:xfrm>
        </p:spPr>
        <p:txBody>
          <a:bodyPr wrap="square" anchor="ctr">
            <a:normAutofit/>
          </a:bodyPr>
          <a:lstStyle/>
          <a:p>
            <a:r>
              <a:rPr lang="en-US" sz="4800" b="1" dirty="0"/>
              <a:t>Repository Structure</a:t>
            </a:r>
            <a:endParaRPr lang="en-US" sz="4800" dirty="0"/>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46F159D7-15C5-9F77-19C9-2363183BFE34}"/>
              </a:ext>
            </a:extLst>
          </p:cNvPr>
          <p:cNvPicPr>
            <a:picLocks noChangeAspect="1"/>
          </p:cNvPicPr>
          <p:nvPr/>
        </p:nvPicPr>
        <p:blipFill>
          <a:blip r:embed="rId2"/>
          <a:stretch>
            <a:fillRect/>
          </a:stretch>
        </p:blipFill>
        <p:spPr>
          <a:xfrm>
            <a:off x="550864" y="1541298"/>
            <a:ext cx="10443201" cy="5044837"/>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Premium Vector | Young man vaccuuming home house husband cleaning with  vaccuum cleaner flat cartoon vector illustrtion trendy colors isolated on  white background">
            <a:extLst>
              <a:ext uri="{FF2B5EF4-FFF2-40B4-BE49-F238E27FC236}">
                <a16:creationId xmlns:a16="http://schemas.microsoft.com/office/drawing/2014/main" id="{AA8B712D-0CF0-FB96-073B-999B9F7F9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065" y="0"/>
            <a:ext cx="1156885" cy="115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46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9DB69-A573-4B28-B25F-889754600CF2}"/>
              </a:ext>
            </a:extLst>
          </p:cNvPr>
          <p:cNvSpPr>
            <a:spLocks noGrp="1"/>
          </p:cNvSpPr>
          <p:nvPr>
            <p:ph type="ctrTitle"/>
          </p:nvPr>
        </p:nvSpPr>
        <p:spPr>
          <a:xfrm>
            <a:off x="727812" y="298305"/>
            <a:ext cx="8812593" cy="984885"/>
          </a:xfrm>
        </p:spPr>
        <p:txBody>
          <a:bodyPr wrap="square" anchor="ctr">
            <a:normAutofit/>
          </a:bodyPr>
          <a:lstStyle/>
          <a:p>
            <a:pPr>
              <a:lnSpc>
                <a:spcPct val="90000"/>
              </a:lnSpc>
            </a:pPr>
            <a:r>
              <a:rPr lang="en-US" sz="3400" b="1" dirty="0"/>
              <a:t>Repository Structure - Code</a:t>
            </a:r>
            <a:endParaRPr lang="en-US" sz="2000" b="1" dirty="0"/>
          </a:p>
        </p:txBody>
      </p:sp>
      <p:sp>
        <p:nvSpPr>
          <p:cNvPr id="14" name="Rectangle 13">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22EE37FB-F36A-81F4-6054-3555218235CF}"/>
              </a:ext>
            </a:extLst>
          </p:cNvPr>
          <p:cNvPicPr>
            <a:picLocks noChangeAspect="1"/>
          </p:cNvPicPr>
          <p:nvPr/>
        </p:nvPicPr>
        <p:blipFill>
          <a:blip r:embed="rId2"/>
          <a:stretch>
            <a:fillRect/>
          </a:stretch>
        </p:blipFill>
        <p:spPr>
          <a:xfrm>
            <a:off x="883484" y="1790504"/>
            <a:ext cx="10089316" cy="4462378"/>
          </a:xfrm>
          <a:prstGeom prst="rect">
            <a:avLst/>
          </a:prstGeom>
        </p:spPr>
      </p:pic>
      <p:sp>
        <p:nvSpPr>
          <p:cNvPr id="6" name="TextBox 5">
            <a:extLst>
              <a:ext uri="{FF2B5EF4-FFF2-40B4-BE49-F238E27FC236}">
                <a16:creationId xmlns:a16="http://schemas.microsoft.com/office/drawing/2014/main" id="{12853025-E765-7EAE-B0A5-ECB192248BE2}"/>
              </a:ext>
            </a:extLst>
          </p:cNvPr>
          <p:cNvSpPr txBox="1"/>
          <p:nvPr/>
        </p:nvSpPr>
        <p:spPr>
          <a:xfrm>
            <a:off x="727812" y="1144295"/>
            <a:ext cx="8083745" cy="400110"/>
          </a:xfrm>
          <a:prstGeom prst="rect">
            <a:avLst/>
          </a:prstGeom>
          <a:noFill/>
        </p:spPr>
        <p:txBody>
          <a:bodyPr wrap="square" rtlCol="0">
            <a:spAutoFit/>
          </a:bodyPr>
          <a:lstStyle/>
          <a:p>
            <a:r>
              <a:rPr lang="en-US" sz="2000" dirty="0">
                <a:latin typeface="+mj-lt"/>
              </a:rPr>
              <a:t>URL: </a:t>
            </a:r>
            <a:r>
              <a:rPr lang="en-US" sz="2000" dirty="0">
                <a:latin typeface="+mj-lt"/>
                <a:hlinkClick r:id="rId3"/>
              </a:rPr>
              <a:t>https://github.com/Saiteja1807/MaidEase/tree/main/website</a:t>
            </a:r>
            <a:r>
              <a:rPr lang="en-US" sz="2000" dirty="0">
                <a:latin typeface="+mj-lt"/>
              </a:rPr>
              <a:t> </a:t>
            </a:r>
          </a:p>
        </p:txBody>
      </p:sp>
      <p:pic>
        <p:nvPicPr>
          <p:cNvPr id="3074" name="Picture 2" descr="Free Vector | Java developer. smartphone software. javascript coding,  writing application, css programming. html source code tampering. mobile  program. vector isolated concept metaphor illustration.">
            <a:extLst>
              <a:ext uri="{FF2B5EF4-FFF2-40B4-BE49-F238E27FC236}">
                <a16:creationId xmlns:a16="http://schemas.microsoft.com/office/drawing/2014/main" id="{290370DA-78AE-9501-6772-265583623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297" y="5237945"/>
            <a:ext cx="1571987" cy="157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221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296BC-7CD0-8B99-5839-21A12575D427}"/>
              </a:ext>
            </a:extLst>
          </p:cNvPr>
          <p:cNvSpPr>
            <a:spLocks noGrp="1"/>
          </p:cNvSpPr>
          <p:nvPr>
            <p:ph type="ctrTitle"/>
          </p:nvPr>
        </p:nvSpPr>
        <p:spPr>
          <a:xfrm>
            <a:off x="553266" y="111437"/>
            <a:ext cx="11373915" cy="984885"/>
          </a:xfrm>
        </p:spPr>
        <p:txBody>
          <a:bodyPr wrap="square" anchor="ctr">
            <a:normAutofit/>
          </a:bodyPr>
          <a:lstStyle/>
          <a:p>
            <a:pPr algn="ctr">
              <a:lnSpc>
                <a:spcPct val="90000"/>
              </a:lnSpc>
            </a:pPr>
            <a:r>
              <a:rPr lang="en-US" sz="3400" b="1" dirty="0"/>
              <a:t>Context Diagram, System Interface Table</a:t>
            </a:r>
            <a:br>
              <a:rPr lang="en-US" sz="2600" b="1" dirty="0"/>
            </a:br>
            <a:r>
              <a:rPr lang="en-US" sz="2000" b="1" dirty="0"/>
              <a:t>-- Shaikh</a:t>
            </a:r>
          </a:p>
        </p:txBody>
      </p:sp>
      <p:sp>
        <p:nvSpPr>
          <p:cNvPr id="19" name="Rectangle 18">
            <a:extLst>
              <a:ext uri="{FF2B5EF4-FFF2-40B4-BE49-F238E27FC236}">
                <a16:creationId xmlns:a16="http://schemas.microsoft.com/office/drawing/2014/main" id="{8D43D8E9-B1AB-4D81-9F4E-04AA5C5AC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CC0BED-F03F-40D6-96CE-80CAE6666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able&#10;&#10;Description automatically generated">
            <a:extLst>
              <a:ext uri="{FF2B5EF4-FFF2-40B4-BE49-F238E27FC236}">
                <a16:creationId xmlns:a16="http://schemas.microsoft.com/office/drawing/2014/main" id="{444DC3E2-FE14-EEDD-7376-A672A04A651B}"/>
              </a:ext>
            </a:extLst>
          </p:cNvPr>
          <p:cNvPicPr>
            <a:picLocks noChangeAspect="1"/>
          </p:cNvPicPr>
          <p:nvPr/>
        </p:nvPicPr>
        <p:blipFill>
          <a:blip r:embed="rId2"/>
          <a:stretch>
            <a:fillRect/>
          </a:stretch>
        </p:blipFill>
        <p:spPr>
          <a:xfrm>
            <a:off x="7140575" y="2492679"/>
            <a:ext cx="4896937" cy="3816046"/>
          </a:xfrm>
          <a:custGeom>
            <a:avLst/>
            <a:gdLst/>
            <a:ahLst/>
            <a:cxnLst/>
            <a:rect l="l" t="t" r="r" b="b"/>
            <a:pathLst>
              <a:path w="6922273" h="4225290">
                <a:moveTo>
                  <a:pt x="0" y="0"/>
                </a:moveTo>
                <a:lnTo>
                  <a:pt x="6922273" y="0"/>
                </a:lnTo>
                <a:lnTo>
                  <a:pt x="6922273" y="4225290"/>
                </a:lnTo>
                <a:lnTo>
                  <a:pt x="0" y="4225290"/>
                </a:lnTo>
                <a:close/>
              </a:path>
            </a:pathLst>
          </a:custGeom>
        </p:spPr>
      </p:pic>
      <p:sp>
        <p:nvSpPr>
          <p:cNvPr id="23" name="Rectangle 22">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 name="Rectangle 2">
            <a:extLst>
              <a:ext uri="{FF2B5EF4-FFF2-40B4-BE49-F238E27FC236}">
                <a16:creationId xmlns:a16="http://schemas.microsoft.com/office/drawing/2014/main" id="{B2FF3CF6-1611-8480-E3F2-CD47A0F85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243D003-5541-B6EC-533B-5CB4310B9A85}"/>
              </a:ext>
            </a:extLst>
          </p:cNvPr>
          <p:cNvSpPr txBox="1">
            <a:spLocks/>
          </p:cNvSpPr>
          <p:nvPr/>
        </p:nvSpPr>
        <p:spPr>
          <a:xfrm>
            <a:off x="727812" y="298305"/>
            <a:ext cx="8812593" cy="984885"/>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pPr>
              <a:lnSpc>
                <a:spcPct val="90000"/>
              </a:lnSpc>
            </a:pPr>
            <a:r>
              <a:rPr lang="en-US" sz="3400" b="1" dirty="0"/>
              <a:t>Repository Structure – Code </a:t>
            </a:r>
            <a:r>
              <a:rPr lang="en-US" sz="2000" b="1" dirty="0"/>
              <a:t>(server -&gt;</a:t>
            </a:r>
            <a:r>
              <a:rPr lang="en-US" sz="2000" b="1" dirty="0" err="1"/>
              <a:t>api</a:t>
            </a:r>
            <a:r>
              <a:rPr lang="en-US" sz="2000" b="1" dirty="0"/>
              <a:t>)</a:t>
            </a:r>
          </a:p>
        </p:txBody>
      </p:sp>
      <p:sp>
        <p:nvSpPr>
          <p:cNvPr id="5" name="Rectangle 4">
            <a:extLst>
              <a:ext uri="{FF2B5EF4-FFF2-40B4-BE49-F238E27FC236}">
                <a16:creationId xmlns:a16="http://schemas.microsoft.com/office/drawing/2014/main" id="{9D466BA3-340D-72BC-A86D-720899C0E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6ADE60-2980-6E9C-2DDE-33A3F908FA4B}"/>
              </a:ext>
            </a:extLst>
          </p:cNvPr>
          <p:cNvSpPr txBox="1"/>
          <p:nvPr/>
        </p:nvSpPr>
        <p:spPr>
          <a:xfrm>
            <a:off x="727812" y="1144295"/>
            <a:ext cx="8083745" cy="400110"/>
          </a:xfrm>
          <a:prstGeom prst="rect">
            <a:avLst/>
          </a:prstGeom>
          <a:noFill/>
        </p:spPr>
        <p:txBody>
          <a:bodyPr wrap="square" rtlCol="0">
            <a:spAutoFit/>
          </a:bodyPr>
          <a:lstStyle/>
          <a:p>
            <a:r>
              <a:rPr lang="en-US" sz="2000" dirty="0">
                <a:latin typeface="+mj-lt"/>
              </a:rPr>
              <a:t>URL: </a:t>
            </a:r>
            <a:r>
              <a:rPr lang="en-US" sz="2000" dirty="0">
                <a:latin typeface="+mj-lt"/>
                <a:hlinkClick r:id="rId3"/>
              </a:rPr>
              <a:t>https://github.com/Saiteja1807/MaidEase/tree/main/website/api</a:t>
            </a:r>
            <a:r>
              <a:rPr lang="en-US" sz="2000" dirty="0">
                <a:latin typeface="+mj-lt"/>
              </a:rPr>
              <a:t> </a:t>
            </a:r>
          </a:p>
        </p:txBody>
      </p:sp>
      <p:pic>
        <p:nvPicPr>
          <p:cNvPr id="9" name="Picture 8" descr="Graphical user interface, text, application, email&#10;&#10;Description automatically generated">
            <a:extLst>
              <a:ext uri="{FF2B5EF4-FFF2-40B4-BE49-F238E27FC236}">
                <a16:creationId xmlns:a16="http://schemas.microsoft.com/office/drawing/2014/main" id="{CD79EFDC-5751-0F5B-9067-215DA171D45B}"/>
              </a:ext>
            </a:extLst>
          </p:cNvPr>
          <p:cNvPicPr>
            <a:picLocks noChangeAspect="1"/>
          </p:cNvPicPr>
          <p:nvPr/>
        </p:nvPicPr>
        <p:blipFill>
          <a:blip r:embed="rId4"/>
          <a:stretch>
            <a:fillRect/>
          </a:stretch>
        </p:blipFill>
        <p:spPr>
          <a:xfrm>
            <a:off x="727812" y="1635352"/>
            <a:ext cx="9125027" cy="4634971"/>
          </a:xfrm>
          <a:prstGeom prst="rect">
            <a:avLst/>
          </a:prstGeom>
        </p:spPr>
      </p:pic>
      <p:pic>
        <p:nvPicPr>
          <p:cNvPr id="4098" name="Picture 2" descr="Server Cartoon Stock Illustrations – 11,847 Server Cartoon Stock  Illustrations, Vectors &amp; Clipart - Dreamstime">
            <a:extLst>
              <a:ext uri="{FF2B5EF4-FFF2-40B4-BE49-F238E27FC236}">
                <a16:creationId xmlns:a16="http://schemas.microsoft.com/office/drawing/2014/main" id="{FB373D51-F059-51F2-3FD3-9D42C7BDD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8120" y="-471968"/>
            <a:ext cx="27686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9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4B05F76-AB67-A828-6503-90C38CFB9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97DC44-1D0A-A6FC-FF23-2621C94B6591}"/>
              </a:ext>
            </a:extLst>
          </p:cNvPr>
          <p:cNvSpPr txBox="1">
            <a:spLocks/>
          </p:cNvSpPr>
          <p:nvPr/>
        </p:nvSpPr>
        <p:spPr>
          <a:xfrm>
            <a:off x="553266" y="111437"/>
            <a:ext cx="11373915" cy="984885"/>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pPr algn="ctr">
              <a:lnSpc>
                <a:spcPct val="90000"/>
              </a:lnSpc>
            </a:pPr>
            <a:r>
              <a:rPr lang="en-US" sz="3400" b="1"/>
              <a:t>Context Diagram, System Interface Table</a:t>
            </a:r>
            <a:br>
              <a:rPr lang="en-US" sz="2600" b="1"/>
            </a:br>
            <a:r>
              <a:rPr lang="en-US" sz="2000" b="1"/>
              <a:t>-- Shaikh</a:t>
            </a:r>
            <a:endParaRPr lang="en-US" sz="2000" b="1" dirty="0"/>
          </a:p>
        </p:txBody>
      </p:sp>
      <p:sp>
        <p:nvSpPr>
          <p:cNvPr id="7" name="Rectangle 6">
            <a:extLst>
              <a:ext uri="{FF2B5EF4-FFF2-40B4-BE49-F238E27FC236}">
                <a16:creationId xmlns:a16="http://schemas.microsoft.com/office/drawing/2014/main" id="{74403366-4860-ABC2-AC75-375229A6D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D24E38B-1D93-4027-0878-8C2FF55C5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able&#10;&#10;Description automatically generated">
            <a:extLst>
              <a:ext uri="{FF2B5EF4-FFF2-40B4-BE49-F238E27FC236}">
                <a16:creationId xmlns:a16="http://schemas.microsoft.com/office/drawing/2014/main" id="{D93E6AFC-0F28-23E8-C73D-AC164FE1625B}"/>
              </a:ext>
            </a:extLst>
          </p:cNvPr>
          <p:cNvPicPr>
            <a:picLocks noChangeAspect="1"/>
          </p:cNvPicPr>
          <p:nvPr/>
        </p:nvPicPr>
        <p:blipFill>
          <a:blip r:embed="rId2"/>
          <a:stretch>
            <a:fillRect/>
          </a:stretch>
        </p:blipFill>
        <p:spPr>
          <a:xfrm>
            <a:off x="7140575" y="2492679"/>
            <a:ext cx="4896937" cy="3816046"/>
          </a:xfrm>
          <a:custGeom>
            <a:avLst/>
            <a:gdLst/>
            <a:ahLst/>
            <a:cxnLst/>
            <a:rect l="l" t="t" r="r" b="b"/>
            <a:pathLst>
              <a:path w="6922273" h="4225290">
                <a:moveTo>
                  <a:pt x="0" y="0"/>
                </a:moveTo>
                <a:lnTo>
                  <a:pt x="6922273" y="0"/>
                </a:lnTo>
                <a:lnTo>
                  <a:pt x="6922273" y="4225290"/>
                </a:lnTo>
                <a:lnTo>
                  <a:pt x="0" y="4225290"/>
                </a:lnTo>
                <a:close/>
              </a:path>
            </a:pathLst>
          </a:custGeom>
        </p:spPr>
      </p:pic>
      <p:sp>
        <p:nvSpPr>
          <p:cNvPr id="10" name="Rectangle 9">
            <a:extLst>
              <a:ext uri="{FF2B5EF4-FFF2-40B4-BE49-F238E27FC236}">
                <a16:creationId xmlns:a16="http://schemas.microsoft.com/office/drawing/2014/main" id="{6363802A-9C58-63CE-75D4-2726C4D1B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3F78C2C-BAF7-E93B-23F3-397C2B5EC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E66E3DF-5812-90C2-3463-AA19DF0B42A4}"/>
              </a:ext>
            </a:extLst>
          </p:cNvPr>
          <p:cNvSpPr txBox="1">
            <a:spLocks/>
          </p:cNvSpPr>
          <p:nvPr/>
        </p:nvSpPr>
        <p:spPr>
          <a:xfrm>
            <a:off x="727812" y="298305"/>
            <a:ext cx="8812593" cy="984885"/>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6400" kern="1200">
                <a:solidFill>
                  <a:schemeClr val="tx1"/>
                </a:solidFill>
                <a:latin typeface="+mj-lt"/>
                <a:ea typeface="+mj-ea"/>
                <a:cs typeface="+mj-cs"/>
              </a:defRPr>
            </a:lvl1pPr>
          </a:lstStyle>
          <a:p>
            <a:pPr>
              <a:lnSpc>
                <a:spcPct val="90000"/>
              </a:lnSpc>
            </a:pPr>
            <a:r>
              <a:rPr lang="en-US" sz="3400" b="1" dirty="0"/>
              <a:t>Repository Structure – Code </a:t>
            </a:r>
            <a:r>
              <a:rPr lang="en-US" sz="2000" b="1" dirty="0"/>
              <a:t>(client)</a:t>
            </a:r>
          </a:p>
        </p:txBody>
      </p:sp>
      <p:sp>
        <p:nvSpPr>
          <p:cNvPr id="13" name="Rectangle 12">
            <a:extLst>
              <a:ext uri="{FF2B5EF4-FFF2-40B4-BE49-F238E27FC236}">
                <a16:creationId xmlns:a16="http://schemas.microsoft.com/office/drawing/2014/main" id="{B932B922-3BA8-6BA8-C42F-28925DEC5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8696E65-D054-776B-066D-0B89CB1CDD09}"/>
              </a:ext>
            </a:extLst>
          </p:cNvPr>
          <p:cNvSpPr txBox="1"/>
          <p:nvPr/>
        </p:nvSpPr>
        <p:spPr>
          <a:xfrm>
            <a:off x="727812" y="1144295"/>
            <a:ext cx="8083745" cy="400110"/>
          </a:xfrm>
          <a:prstGeom prst="rect">
            <a:avLst/>
          </a:prstGeom>
          <a:noFill/>
        </p:spPr>
        <p:txBody>
          <a:bodyPr wrap="square" rtlCol="0">
            <a:spAutoFit/>
          </a:bodyPr>
          <a:lstStyle/>
          <a:p>
            <a:r>
              <a:rPr lang="en-US" sz="2000" dirty="0">
                <a:latin typeface="+mj-lt"/>
              </a:rPr>
              <a:t>URL: </a:t>
            </a:r>
            <a:r>
              <a:rPr lang="en-US" sz="2000" dirty="0">
                <a:latin typeface="+mj-lt"/>
                <a:hlinkClick r:id="rId3"/>
              </a:rPr>
              <a:t>https://github.com/Saiteja1807/MaidEase/tree/main/website/client</a:t>
            </a:r>
            <a:r>
              <a:rPr lang="en-US" sz="2000" dirty="0">
                <a:latin typeface="+mj-lt"/>
              </a:rPr>
              <a:t> </a:t>
            </a:r>
          </a:p>
        </p:txBody>
      </p:sp>
      <p:pic>
        <p:nvPicPr>
          <p:cNvPr id="20" name="Picture 19" descr="Graphical user interface, text, application&#10;&#10;Description automatically generated">
            <a:extLst>
              <a:ext uri="{FF2B5EF4-FFF2-40B4-BE49-F238E27FC236}">
                <a16:creationId xmlns:a16="http://schemas.microsoft.com/office/drawing/2014/main" id="{5159FA9C-260C-1993-EFD1-4270FF3475CD}"/>
              </a:ext>
            </a:extLst>
          </p:cNvPr>
          <p:cNvPicPr>
            <a:picLocks noChangeAspect="1"/>
          </p:cNvPicPr>
          <p:nvPr/>
        </p:nvPicPr>
        <p:blipFill>
          <a:blip r:embed="rId4"/>
          <a:stretch>
            <a:fillRect/>
          </a:stretch>
        </p:blipFill>
        <p:spPr>
          <a:xfrm>
            <a:off x="727811" y="1822220"/>
            <a:ext cx="9518848" cy="4436833"/>
          </a:xfrm>
          <a:prstGeom prst="rect">
            <a:avLst/>
          </a:prstGeom>
        </p:spPr>
      </p:pic>
      <p:pic>
        <p:nvPicPr>
          <p:cNvPr id="5122" name="Picture 2" descr="Products by Category - ServiceNow">
            <a:extLst>
              <a:ext uri="{FF2B5EF4-FFF2-40B4-BE49-F238E27FC236}">
                <a16:creationId xmlns:a16="http://schemas.microsoft.com/office/drawing/2014/main" id="{413BBADC-E343-300D-6A37-1796D20999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2810" y="346121"/>
            <a:ext cx="1500402" cy="150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171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6166">
            <a:extLst>
              <a:ext uri="{FF2B5EF4-FFF2-40B4-BE49-F238E27FC236}">
                <a16:creationId xmlns:a16="http://schemas.microsoft.com/office/drawing/2014/main" id="{7B03FA7A-E2D7-A932-039F-35B610939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6168">
            <a:extLst>
              <a:ext uri="{FF2B5EF4-FFF2-40B4-BE49-F238E27FC236}">
                <a16:creationId xmlns:a16="http://schemas.microsoft.com/office/drawing/2014/main" id="{41056D38-72C0-E8F5-A4BA-A4809BA9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 name="Group 6170">
            <a:extLst>
              <a:ext uri="{FF2B5EF4-FFF2-40B4-BE49-F238E27FC236}">
                <a16:creationId xmlns:a16="http://schemas.microsoft.com/office/drawing/2014/main" id="{D1F4763F-917E-3427-C8B3-FB34E1C15E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7" name="Freeform: Shape 6171">
              <a:extLst>
                <a:ext uri="{FF2B5EF4-FFF2-40B4-BE49-F238E27FC236}">
                  <a16:creationId xmlns:a16="http://schemas.microsoft.com/office/drawing/2014/main" id="{DFD57C0A-CF4D-C321-F88F-56560AAF60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6172">
              <a:extLst>
                <a:ext uri="{FF2B5EF4-FFF2-40B4-BE49-F238E27FC236}">
                  <a16:creationId xmlns:a16="http://schemas.microsoft.com/office/drawing/2014/main" id="{211C0BF7-C5FD-5A40-742B-4D47C6A1A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itle 1">
            <a:extLst>
              <a:ext uri="{FF2B5EF4-FFF2-40B4-BE49-F238E27FC236}">
                <a16:creationId xmlns:a16="http://schemas.microsoft.com/office/drawing/2014/main" id="{543780EE-5CB9-6413-E8DC-1C01B163E8D1}"/>
              </a:ext>
            </a:extLst>
          </p:cNvPr>
          <p:cNvSpPr>
            <a:spLocks noGrp="1"/>
          </p:cNvSpPr>
          <p:nvPr>
            <p:ph type="ctrTitle"/>
          </p:nvPr>
        </p:nvSpPr>
        <p:spPr>
          <a:xfrm>
            <a:off x="550864" y="549275"/>
            <a:ext cx="3565524" cy="3034657"/>
          </a:xfrm>
        </p:spPr>
        <p:txBody>
          <a:bodyPr anchor="b">
            <a:normAutofit/>
          </a:bodyPr>
          <a:lstStyle/>
          <a:p>
            <a:r>
              <a:rPr lang="en-US" sz="4800" b="1" dirty="0">
                <a:latin typeface="+mj-lt"/>
              </a:rPr>
              <a:t>Front-End Technologies</a:t>
            </a:r>
          </a:p>
        </p:txBody>
      </p:sp>
      <p:grpSp>
        <p:nvGrpSpPr>
          <p:cNvPr id="10" name="Group 9">
            <a:extLst>
              <a:ext uri="{FF2B5EF4-FFF2-40B4-BE49-F238E27FC236}">
                <a16:creationId xmlns:a16="http://schemas.microsoft.com/office/drawing/2014/main" id="{36AC1C81-8292-9852-7987-1EA72D9F08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1" name="Freeform 5">
              <a:extLst>
                <a:ext uri="{FF2B5EF4-FFF2-40B4-BE49-F238E27FC236}">
                  <a16:creationId xmlns:a16="http://schemas.microsoft.com/office/drawing/2014/main" id="{EDC6D251-76F9-D04F-56B4-882EFE10FC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6">
              <a:extLst>
                <a:ext uri="{FF2B5EF4-FFF2-40B4-BE49-F238E27FC236}">
                  <a16:creationId xmlns:a16="http://schemas.microsoft.com/office/drawing/2014/main" id="{55BE0211-E248-719F-C1F0-7F5613D686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8">
              <a:extLst>
                <a:ext uri="{FF2B5EF4-FFF2-40B4-BE49-F238E27FC236}">
                  <a16:creationId xmlns:a16="http://schemas.microsoft.com/office/drawing/2014/main" id="{FD2D82F7-10F5-5781-6A86-6C9A6443B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4338" name="Picture 2" descr="Build a Next JS app with the Github API - YouTube">
            <a:extLst>
              <a:ext uri="{FF2B5EF4-FFF2-40B4-BE49-F238E27FC236}">
                <a16:creationId xmlns:a16="http://schemas.microsoft.com/office/drawing/2014/main" id="{C9870BD5-3BD6-6AB9-20D0-B87A61EB9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725" y="613611"/>
            <a:ext cx="2384746" cy="133545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Transitions and Animation in TailwindCSS">
            <a:extLst>
              <a:ext uri="{FF2B5EF4-FFF2-40B4-BE49-F238E27FC236}">
                <a16:creationId xmlns:a16="http://schemas.microsoft.com/office/drawing/2014/main" id="{46D0554F-FFCD-C84E-D573-97F188432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725" y="2522662"/>
            <a:ext cx="2384746" cy="125391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What Is HTML5? Do I Need It For My Business Website?">
            <a:extLst>
              <a:ext uri="{FF2B5EF4-FFF2-40B4-BE49-F238E27FC236}">
                <a16:creationId xmlns:a16="http://schemas.microsoft.com/office/drawing/2014/main" id="{0F34D409-B676-A07C-F3A1-654BDD765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9109" y="4405902"/>
            <a:ext cx="2384746" cy="133545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GitHub - eropple/taskbotjs: My favorite JS/TS job processing framework.  Maybe yours too? [ARCHIVED]">
            <a:extLst>
              <a:ext uri="{FF2B5EF4-FFF2-40B4-BE49-F238E27FC236}">
                <a16:creationId xmlns:a16="http://schemas.microsoft.com/office/drawing/2014/main" id="{47627B52-4DE2-0145-206D-0D395F31F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716" y="1047231"/>
            <a:ext cx="1896522" cy="137984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Animated · React Native">
            <a:extLst>
              <a:ext uri="{FF2B5EF4-FFF2-40B4-BE49-F238E27FC236}">
                <a16:creationId xmlns:a16="http://schemas.microsoft.com/office/drawing/2014/main" id="{2FBB40C9-3729-E80F-91D3-8CD4DD5A4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7716" y="3386828"/>
            <a:ext cx="1859984" cy="161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559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6166">
            <a:extLst>
              <a:ext uri="{FF2B5EF4-FFF2-40B4-BE49-F238E27FC236}">
                <a16:creationId xmlns:a16="http://schemas.microsoft.com/office/drawing/2014/main" id="{D5357C89-409D-552D-96CC-C999BD622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6168">
            <a:extLst>
              <a:ext uri="{FF2B5EF4-FFF2-40B4-BE49-F238E27FC236}">
                <a16:creationId xmlns:a16="http://schemas.microsoft.com/office/drawing/2014/main" id="{CBB58CB1-FB0A-AC8E-8AFA-FD4D6E416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 name="Group 6170">
            <a:extLst>
              <a:ext uri="{FF2B5EF4-FFF2-40B4-BE49-F238E27FC236}">
                <a16:creationId xmlns:a16="http://schemas.microsoft.com/office/drawing/2014/main" id="{E19FEED9-D43D-5AAE-5DCD-3CF5CFE675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7" name="Freeform: Shape 6171">
              <a:extLst>
                <a:ext uri="{FF2B5EF4-FFF2-40B4-BE49-F238E27FC236}">
                  <a16:creationId xmlns:a16="http://schemas.microsoft.com/office/drawing/2014/main" id="{A215688A-A1B7-0F2C-0C9A-B4E7B48451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6172">
              <a:extLst>
                <a:ext uri="{FF2B5EF4-FFF2-40B4-BE49-F238E27FC236}">
                  <a16:creationId xmlns:a16="http://schemas.microsoft.com/office/drawing/2014/main" id="{65D2070F-7CF3-A91F-BC66-2BE47E6B7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itle 1">
            <a:extLst>
              <a:ext uri="{FF2B5EF4-FFF2-40B4-BE49-F238E27FC236}">
                <a16:creationId xmlns:a16="http://schemas.microsoft.com/office/drawing/2014/main" id="{4B776178-49C5-752C-BC92-D1A9821BB8A2}"/>
              </a:ext>
            </a:extLst>
          </p:cNvPr>
          <p:cNvSpPr>
            <a:spLocks noGrp="1"/>
          </p:cNvSpPr>
          <p:nvPr>
            <p:ph type="ctrTitle"/>
          </p:nvPr>
        </p:nvSpPr>
        <p:spPr>
          <a:xfrm>
            <a:off x="550864" y="549275"/>
            <a:ext cx="3565524" cy="3034657"/>
          </a:xfrm>
        </p:spPr>
        <p:txBody>
          <a:bodyPr anchor="b">
            <a:normAutofit/>
          </a:bodyPr>
          <a:lstStyle/>
          <a:p>
            <a:r>
              <a:rPr lang="en-US" sz="4800" b="1" dirty="0"/>
              <a:t>Back</a:t>
            </a:r>
            <a:r>
              <a:rPr lang="en-US" sz="4800" b="1" dirty="0">
                <a:latin typeface="+mj-lt"/>
              </a:rPr>
              <a:t>-End Technologies</a:t>
            </a:r>
          </a:p>
        </p:txBody>
      </p:sp>
      <p:grpSp>
        <p:nvGrpSpPr>
          <p:cNvPr id="10" name="Group 9">
            <a:extLst>
              <a:ext uri="{FF2B5EF4-FFF2-40B4-BE49-F238E27FC236}">
                <a16:creationId xmlns:a16="http://schemas.microsoft.com/office/drawing/2014/main" id="{619A38E9-1519-177C-52BF-1AA4533B90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1" name="Freeform 5">
              <a:extLst>
                <a:ext uri="{FF2B5EF4-FFF2-40B4-BE49-F238E27FC236}">
                  <a16:creationId xmlns:a16="http://schemas.microsoft.com/office/drawing/2014/main" id="{1804B35D-7DC8-44D9-FA0C-24B1A5740D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6">
              <a:extLst>
                <a:ext uri="{FF2B5EF4-FFF2-40B4-BE49-F238E27FC236}">
                  <a16:creationId xmlns:a16="http://schemas.microsoft.com/office/drawing/2014/main" id="{7388F82D-E397-F402-6FC3-6CE8E776C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8">
              <a:extLst>
                <a:ext uri="{FF2B5EF4-FFF2-40B4-BE49-F238E27FC236}">
                  <a16:creationId xmlns:a16="http://schemas.microsoft.com/office/drawing/2014/main" id="{56AC846F-F6D5-5FF1-B1FE-CC456C1157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5362" name="Picture 2" descr="Achieve Business Objectives With Next Gen Node.js Development">
            <a:extLst>
              <a:ext uri="{FF2B5EF4-FFF2-40B4-BE49-F238E27FC236}">
                <a16:creationId xmlns:a16="http://schemas.microsoft.com/office/drawing/2014/main" id="{DC44E018-F35F-ADE8-E90B-C8ACFBE34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2" y="647688"/>
            <a:ext cx="3313430" cy="165671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IREBASE LOGO">
            <a:extLst>
              <a:ext uri="{FF2B5EF4-FFF2-40B4-BE49-F238E27FC236}">
                <a16:creationId xmlns:a16="http://schemas.microsoft.com/office/drawing/2014/main" id="{7901B7B3-FD7D-67A8-A128-D2247CD5F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618" y="2628246"/>
            <a:ext cx="2859834" cy="160150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erforming CRUD operations in Mongo using Python and Docker – Collabnix">
            <a:extLst>
              <a:ext uri="{FF2B5EF4-FFF2-40B4-BE49-F238E27FC236}">
                <a16:creationId xmlns:a16="http://schemas.microsoft.com/office/drawing/2014/main" id="{AA235601-5C31-9A2D-B775-D77DE15E8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2833" y="1657338"/>
            <a:ext cx="3191029" cy="1932284"/>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ow was GraphQL born? - DEV Community">
            <a:extLst>
              <a:ext uri="{FF2B5EF4-FFF2-40B4-BE49-F238E27FC236}">
                <a16:creationId xmlns:a16="http://schemas.microsoft.com/office/drawing/2014/main" id="{E83EECAE-E6AF-542A-46CC-065FFAAC5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7950" y="4307173"/>
            <a:ext cx="3191030" cy="1786977"/>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Postman - API Testing Tool: What It is, Tutorial - Javatpoint">
            <a:extLst>
              <a:ext uri="{FF2B5EF4-FFF2-40B4-BE49-F238E27FC236}">
                <a16:creationId xmlns:a16="http://schemas.microsoft.com/office/drawing/2014/main" id="{9B07F068-E45C-C83C-50A2-1E47CF9240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215" y="4628621"/>
            <a:ext cx="1695570" cy="169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39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79" name="Rectangle 61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0" name="Oval 6168">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81" name="Group 6170">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6172" name="Freeform: Shape 6171">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82" name="Oval 6172">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F4DF8597-7261-C9E8-B99F-79E34161C1EF}"/>
              </a:ext>
            </a:extLst>
          </p:cNvPr>
          <p:cNvSpPr>
            <a:spLocks noGrp="1"/>
          </p:cNvSpPr>
          <p:nvPr>
            <p:ph type="ctrTitle"/>
          </p:nvPr>
        </p:nvSpPr>
        <p:spPr>
          <a:xfrm>
            <a:off x="550864" y="549275"/>
            <a:ext cx="3565524" cy="3034657"/>
          </a:xfrm>
        </p:spPr>
        <p:txBody>
          <a:bodyPr anchor="b">
            <a:normAutofit/>
          </a:bodyPr>
          <a:lstStyle/>
          <a:p>
            <a:r>
              <a:rPr lang="en-US" sz="4800" b="1">
                <a:latin typeface="+mj-lt"/>
              </a:rPr>
              <a:t>Build &amp; Deployment Procedures</a:t>
            </a:r>
          </a:p>
        </p:txBody>
      </p:sp>
      <p:grpSp>
        <p:nvGrpSpPr>
          <p:cNvPr id="6175" name="Group 6174">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6176"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77"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78"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150" name="Picture 6" descr="How Do Deep Cleaning and Regular Cleaning Differ?">
            <a:extLst>
              <a:ext uri="{FF2B5EF4-FFF2-40B4-BE49-F238E27FC236}">
                <a16:creationId xmlns:a16="http://schemas.microsoft.com/office/drawing/2014/main" id="{2164A4D3-12A8-E4FA-0B33-68BB01906D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6388" y="549275"/>
            <a:ext cx="7616219" cy="5759450"/>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0964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719</TotalTime>
  <Words>352</Words>
  <Application>Microsoft Macintosh PowerPoint</Application>
  <PresentationFormat>Widescreen</PresentationFormat>
  <Paragraphs>55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Sitka Heading</vt:lpstr>
      <vt:lpstr>Source Sans Pro</vt:lpstr>
      <vt:lpstr>Times New Roman</vt:lpstr>
      <vt:lpstr>3DFloatVTI</vt:lpstr>
      <vt:lpstr>Source Code &amp; GitHub Repository: MaidEase</vt:lpstr>
      <vt:lpstr>GitHub URL</vt:lpstr>
      <vt:lpstr>Repository Structure</vt:lpstr>
      <vt:lpstr>Repository Structure - Code</vt:lpstr>
      <vt:lpstr>Context Diagram, System Interface Table -- Shaikh</vt:lpstr>
      <vt:lpstr>PowerPoint Presentation</vt:lpstr>
      <vt:lpstr>Front-End Technologies</vt:lpstr>
      <vt:lpstr>Back-End Technologies</vt:lpstr>
      <vt:lpstr>Build &amp; Deployment Procedures</vt:lpstr>
      <vt:lpstr>Node.js, React.js and MySQL must be installed on your local machine.</vt:lpstr>
      <vt:lpstr>PowerPoint Presentation</vt:lpstr>
      <vt:lpstr>Source Code</vt:lpstr>
      <vt:lpstr>PowerPoint Presentation</vt:lpstr>
      <vt:lpstr>PowerPoint Presentation</vt:lpstr>
      <vt:lpstr>Register </vt:lpstr>
      <vt:lpstr>Login </vt:lpstr>
      <vt:lpstr>GetProfile (/user/profile) </vt:lpstr>
      <vt:lpstr>PowerPoint Presentation</vt:lpstr>
      <vt:lpstr>Delete </vt:lpstr>
      <vt:lpstr>UI/ UX (Homepage, Login, Register, Profile, Edit, Delete) </vt:lpstr>
      <vt:lpstr>Homepage </vt:lpstr>
      <vt:lpstr>Login </vt:lpstr>
      <vt:lpstr>Register </vt:lpstr>
      <vt:lpstr>Profile </vt:lpstr>
      <vt:lpstr>Edit </vt:lpstr>
      <vt:lpstr>Delete</vt:lpstr>
      <vt:lpstr>Development in Progress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MaidEase</dc:title>
  <dc:creator>Mansuri, Ms. Rushda Zameer</dc:creator>
  <cp:lastModifiedBy>Mansuri, Ms. Rushda Zameer</cp:lastModifiedBy>
  <cp:revision>76</cp:revision>
  <dcterms:created xsi:type="dcterms:W3CDTF">2023-05-06T22:53:18Z</dcterms:created>
  <dcterms:modified xsi:type="dcterms:W3CDTF">2023-05-08T15:54:10Z</dcterms:modified>
</cp:coreProperties>
</file>